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1" r:id="rId4"/>
    <p:sldId id="262" r:id="rId5"/>
    <p:sldId id="263" r:id="rId6"/>
    <p:sldId id="264" r:id="rId7"/>
    <p:sldId id="265" r:id="rId8"/>
    <p:sldId id="266" r:id="rId9"/>
    <p:sldId id="25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8"/>
  </p:normalViewPr>
  <p:slideViewPr>
    <p:cSldViewPr snapToGrid="0" snapToObjects="1">
      <p:cViewPr varScale="1">
        <p:scale>
          <a:sx n="105" d="100"/>
          <a:sy n="105" d="100"/>
        </p:scale>
        <p:origin x="7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70F96-158F-4883-954A-C9FEB676D9C6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1DA7-A910-472D-A31A-4D24621A6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645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A3FDB-E1FF-41D5-9DDE-74331BAB0AAA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426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A3FDB-E1FF-41D5-9DDE-74331BAB0AAA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00928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DEC7-1744-584A-8C90-C2B240743D80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871A-E80B-5242-86B4-0965FE426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0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DEC7-1744-584A-8C90-C2B240743D80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871A-E80B-5242-86B4-0965FE426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09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DEC7-1744-584A-8C90-C2B240743D80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871A-E80B-5242-86B4-0965FE426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267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12800" y="482600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32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12800" y="951922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04789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DEC7-1744-584A-8C90-C2B240743D80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871A-E80B-5242-86B4-0965FE426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98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DEC7-1744-584A-8C90-C2B240743D80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871A-E80B-5242-86B4-0965FE426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58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DEC7-1744-584A-8C90-C2B240743D80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871A-E80B-5242-86B4-0965FE426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26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DEC7-1744-584A-8C90-C2B240743D80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871A-E80B-5242-86B4-0965FE426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21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DEC7-1744-584A-8C90-C2B240743D80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871A-E80B-5242-86B4-0965FE426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96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DEC7-1744-584A-8C90-C2B240743D80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871A-E80B-5242-86B4-0965FE426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89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DEC7-1744-584A-8C90-C2B240743D80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871A-E80B-5242-86B4-0965FE426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61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DEC7-1744-584A-8C90-C2B240743D80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871A-E80B-5242-86B4-0965FE426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04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4DEC7-1744-584A-8C90-C2B240743D80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F871A-E80B-5242-86B4-0965FE426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10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uznetsovako\Desktop\фон для презы\Обложка_синяя_07.08.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3" y="209550"/>
            <a:ext cx="9248775" cy="643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5248" y="1860493"/>
            <a:ext cx="11105508" cy="1360879"/>
          </a:xfrm>
        </p:spPr>
        <p:txBody>
          <a:bodyPr>
            <a:normAutofit/>
          </a:bodyPr>
          <a:lstStyle/>
          <a:p>
            <a:pPr algn="l"/>
            <a:r>
              <a:rPr lang="ru-RU" sz="4800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Новые возможности поддержки бизнеса</a:t>
            </a:r>
            <a:endParaRPr lang="en-US" sz="4800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0371" y="610242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Псков 2019 </a:t>
            </a:r>
            <a:r>
              <a:rPr lang="ru-RU" dirty="0">
                <a:solidFill>
                  <a:srgbClr val="002060"/>
                </a:solidFill>
              </a:rPr>
              <a:t>год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96" y="275930"/>
            <a:ext cx="1933354" cy="59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56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1"/>
          <p:cNvSpPr>
            <a:spLocks/>
          </p:cNvSpPr>
          <p:nvPr/>
        </p:nvSpPr>
        <p:spPr bwMode="auto">
          <a:xfrm rot="12900000">
            <a:off x="4587158" y="529375"/>
            <a:ext cx="3276451" cy="1819724"/>
          </a:xfrm>
          <a:custGeom>
            <a:avLst/>
            <a:gdLst>
              <a:gd name="T0" fmla="*/ 2566 w 2566"/>
              <a:gd name="T1" fmla="*/ 1212 h 1276"/>
              <a:gd name="T2" fmla="*/ 1746 w 2566"/>
              <a:gd name="T3" fmla="*/ 708 h 1276"/>
              <a:gd name="T4" fmla="*/ 545 w 2566"/>
              <a:gd name="T5" fmla="*/ 0 h 1276"/>
              <a:gd name="T6" fmla="*/ 0 w 2566"/>
              <a:gd name="T7" fmla="*/ 371 h 1276"/>
              <a:gd name="T8" fmla="*/ 1973 w 2566"/>
              <a:gd name="T9" fmla="*/ 1276 h 1276"/>
              <a:gd name="T10" fmla="*/ 2566 w 2566"/>
              <a:gd name="T11" fmla="*/ 1212 h 1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66" h="1276">
                <a:moveTo>
                  <a:pt x="2566" y="1212"/>
                </a:moveTo>
                <a:lnTo>
                  <a:pt x="1746" y="708"/>
                </a:lnTo>
                <a:lnTo>
                  <a:pt x="545" y="0"/>
                </a:lnTo>
                <a:lnTo>
                  <a:pt x="0" y="371"/>
                </a:lnTo>
                <a:lnTo>
                  <a:pt x="1973" y="1276"/>
                </a:lnTo>
                <a:lnTo>
                  <a:pt x="2566" y="1212"/>
                </a:lnTo>
                <a:close/>
              </a:path>
            </a:pathLst>
          </a:custGeom>
          <a:gradFill flip="none" rotWithShape="1">
            <a:gsLst>
              <a:gs pos="100000">
                <a:srgbClr val="5D5D5D">
                  <a:alpha val="0"/>
                </a:srgbClr>
              </a:gs>
              <a:gs pos="79819">
                <a:srgbClr val="5D5D5D">
                  <a:alpha val="19000"/>
                </a:srgbClr>
              </a:gs>
              <a:gs pos="69000">
                <a:srgbClr val="5D5D5D">
                  <a:alpha val="72000"/>
                </a:srgbClr>
              </a:gs>
              <a:gs pos="27000">
                <a:schemeClr val="tx1">
                  <a:lumMod val="95000"/>
                  <a:lumOff val="5000"/>
                </a:schemeClr>
              </a:gs>
              <a:gs pos="52000">
                <a:schemeClr val="tx1">
                  <a:lumMod val="95000"/>
                  <a:lumOff val="5000"/>
                  <a:alpha val="83000"/>
                </a:schemeClr>
              </a:gs>
            </a:gsLst>
            <a:lin ang="10800000" scaled="1"/>
            <a:tileRect/>
          </a:gradFill>
          <a:ln>
            <a:noFill/>
          </a:ln>
          <a:effectLst>
            <a:softEdge rad="1397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/>
          </a:p>
        </p:txBody>
      </p:sp>
      <p:sp>
        <p:nvSpPr>
          <p:cNvPr id="4" name="任意多边形 121"/>
          <p:cNvSpPr>
            <a:spLocks/>
          </p:cNvSpPr>
          <p:nvPr/>
        </p:nvSpPr>
        <p:spPr bwMode="auto">
          <a:xfrm>
            <a:off x="5531606" y="0"/>
            <a:ext cx="6685074" cy="3130550"/>
          </a:xfrm>
          <a:custGeom>
            <a:avLst/>
            <a:gdLst>
              <a:gd name="connsiteX0" fmla="*/ 0 w 6685074"/>
              <a:gd name="connsiteY0" fmla="*/ 0 h 3168650"/>
              <a:gd name="connsiteX1" fmla="*/ 6685074 w 6685074"/>
              <a:gd name="connsiteY1" fmla="*/ 0 h 3168650"/>
              <a:gd name="connsiteX2" fmla="*/ 6685074 w 6685074"/>
              <a:gd name="connsiteY2" fmla="*/ 3105560 h 3168650"/>
              <a:gd name="connsiteX3" fmla="*/ 3248153 w 6685074"/>
              <a:gd name="connsiteY3" fmla="*/ 3168650 h 3168650"/>
              <a:gd name="connsiteX4" fmla="*/ 1428630 w 6685074"/>
              <a:gd name="connsiteY4" fmla="*/ 2905019 h 3168650"/>
              <a:gd name="connsiteX5" fmla="*/ 617680 w 6685074"/>
              <a:gd name="connsiteY5" fmla="*/ 1252568 h 316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85074" h="3168650">
                <a:moveTo>
                  <a:pt x="0" y="0"/>
                </a:moveTo>
                <a:lnTo>
                  <a:pt x="6685074" y="0"/>
                </a:lnTo>
                <a:lnTo>
                  <a:pt x="6685074" y="3105560"/>
                </a:lnTo>
                <a:lnTo>
                  <a:pt x="3248153" y="3168650"/>
                </a:lnTo>
                <a:lnTo>
                  <a:pt x="1428630" y="2905019"/>
                </a:lnTo>
                <a:lnTo>
                  <a:pt x="617680" y="1252568"/>
                </a:lnTo>
                <a:close/>
              </a:path>
            </a:pathLst>
          </a:custGeom>
          <a:solidFill>
            <a:srgbClr val="ED8B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5" name="Freeform 51"/>
          <p:cNvSpPr>
            <a:spLocks/>
          </p:cNvSpPr>
          <p:nvPr/>
        </p:nvSpPr>
        <p:spPr bwMode="auto">
          <a:xfrm rot="17580000">
            <a:off x="6746878" y="1814968"/>
            <a:ext cx="3964506" cy="1654295"/>
          </a:xfrm>
          <a:custGeom>
            <a:avLst/>
            <a:gdLst>
              <a:gd name="T0" fmla="*/ 2566 w 2566"/>
              <a:gd name="T1" fmla="*/ 1212 h 1276"/>
              <a:gd name="T2" fmla="*/ 1746 w 2566"/>
              <a:gd name="T3" fmla="*/ 708 h 1276"/>
              <a:gd name="T4" fmla="*/ 545 w 2566"/>
              <a:gd name="T5" fmla="*/ 0 h 1276"/>
              <a:gd name="T6" fmla="*/ 0 w 2566"/>
              <a:gd name="T7" fmla="*/ 371 h 1276"/>
              <a:gd name="T8" fmla="*/ 1973 w 2566"/>
              <a:gd name="T9" fmla="*/ 1276 h 1276"/>
              <a:gd name="T10" fmla="*/ 2566 w 2566"/>
              <a:gd name="T11" fmla="*/ 1212 h 1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66" h="1276">
                <a:moveTo>
                  <a:pt x="2566" y="1212"/>
                </a:moveTo>
                <a:lnTo>
                  <a:pt x="1746" y="708"/>
                </a:lnTo>
                <a:lnTo>
                  <a:pt x="545" y="0"/>
                </a:lnTo>
                <a:lnTo>
                  <a:pt x="0" y="371"/>
                </a:lnTo>
                <a:lnTo>
                  <a:pt x="1973" y="1276"/>
                </a:lnTo>
                <a:lnTo>
                  <a:pt x="2566" y="1212"/>
                </a:lnTo>
                <a:close/>
              </a:path>
            </a:pathLst>
          </a:custGeom>
          <a:gradFill flip="none" rotWithShape="1">
            <a:gsLst>
              <a:gs pos="100000">
                <a:srgbClr val="5D5D5D">
                  <a:alpha val="0"/>
                </a:srgbClr>
              </a:gs>
              <a:gs pos="79819">
                <a:srgbClr val="5D5D5D">
                  <a:alpha val="19000"/>
                </a:srgbClr>
              </a:gs>
              <a:gs pos="69000">
                <a:srgbClr val="5D5D5D">
                  <a:alpha val="72000"/>
                </a:srgbClr>
              </a:gs>
              <a:gs pos="27000">
                <a:schemeClr val="tx1">
                  <a:lumMod val="95000"/>
                  <a:lumOff val="5000"/>
                </a:schemeClr>
              </a:gs>
              <a:gs pos="52000">
                <a:schemeClr val="tx1">
                  <a:lumMod val="95000"/>
                  <a:lumOff val="5000"/>
                  <a:alpha val="83000"/>
                </a:schemeClr>
              </a:gs>
            </a:gsLst>
            <a:lin ang="10800000" scaled="1"/>
            <a:tileRect/>
          </a:gradFill>
          <a:ln>
            <a:noFill/>
          </a:ln>
          <a:effectLst>
            <a:softEdge rad="1397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/>
          </a:p>
        </p:txBody>
      </p:sp>
      <p:sp>
        <p:nvSpPr>
          <p:cNvPr id="6" name="任意多边形 135"/>
          <p:cNvSpPr>
            <a:spLocks/>
          </p:cNvSpPr>
          <p:nvPr/>
        </p:nvSpPr>
        <p:spPr bwMode="auto">
          <a:xfrm>
            <a:off x="7446850" y="0"/>
            <a:ext cx="4757850" cy="6880799"/>
          </a:xfrm>
          <a:custGeom>
            <a:avLst/>
            <a:gdLst>
              <a:gd name="connsiteX0" fmla="*/ 3924351 w 4757850"/>
              <a:gd name="connsiteY0" fmla="*/ 0 h 6888083"/>
              <a:gd name="connsiteX1" fmla="*/ 4757850 w 4757850"/>
              <a:gd name="connsiteY1" fmla="*/ 0 h 6888083"/>
              <a:gd name="connsiteX2" fmla="*/ 4757850 w 4757850"/>
              <a:gd name="connsiteY2" fmla="*/ 6888083 h 6888083"/>
              <a:gd name="connsiteX3" fmla="*/ 2562859 w 4757850"/>
              <a:gd name="connsiteY3" fmla="*/ 6888083 h 6888083"/>
              <a:gd name="connsiteX4" fmla="*/ 317524 w 4757850"/>
              <a:gd name="connsiteY4" fmla="*/ 5722196 h 6888083"/>
              <a:gd name="connsiteX5" fmla="*/ 0 w 4757850"/>
              <a:gd name="connsiteY5" fmla="*/ 3899813 h 6888083"/>
              <a:gd name="connsiteX6" fmla="*/ 1319096 w 4757850"/>
              <a:gd name="connsiteY6" fmla="*/ 2610836 h 6888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57850" h="6888083">
                <a:moveTo>
                  <a:pt x="3924351" y="0"/>
                </a:moveTo>
                <a:lnTo>
                  <a:pt x="4757850" y="0"/>
                </a:lnTo>
                <a:lnTo>
                  <a:pt x="4757850" y="6888083"/>
                </a:lnTo>
                <a:lnTo>
                  <a:pt x="2562859" y="6888083"/>
                </a:lnTo>
                <a:lnTo>
                  <a:pt x="317524" y="5722196"/>
                </a:lnTo>
                <a:lnTo>
                  <a:pt x="0" y="3899813"/>
                </a:lnTo>
                <a:lnTo>
                  <a:pt x="1319096" y="261083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7" name="Freeform 51"/>
          <p:cNvSpPr>
            <a:spLocks/>
          </p:cNvSpPr>
          <p:nvPr/>
        </p:nvSpPr>
        <p:spPr bwMode="auto">
          <a:xfrm>
            <a:off x="6125029" y="4716843"/>
            <a:ext cx="3734332" cy="2074028"/>
          </a:xfrm>
          <a:custGeom>
            <a:avLst/>
            <a:gdLst>
              <a:gd name="T0" fmla="*/ 2566 w 2566"/>
              <a:gd name="T1" fmla="*/ 1212 h 1276"/>
              <a:gd name="T2" fmla="*/ 1746 w 2566"/>
              <a:gd name="T3" fmla="*/ 708 h 1276"/>
              <a:gd name="T4" fmla="*/ 545 w 2566"/>
              <a:gd name="T5" fmla="*/ 0 h 1276"/>
              <a:gd name="T6" fmla="*/ 0 w 2566"/>
              <a:gd name="T7" fmla="*/ 371 h 1276"/>
              <a:gd name="T8" fmla="*/ 1973 w 2566"/>
              <a:gd name="T9" fmla="*/ 1276 h 1276"/>
              <a:gd name="T10" fmla="*/ 2566 w 2566"/>
              <a:gd name="T11" fmla="*/ 1212 h 1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66" h="1276">
                <a:moveTo>
                  <a:pt x="2566" y="1212"/>
                </a:moveTo>
                <a:lnTo>
                  <a:pt x="1746" y="708"/>
                </a:lnTo>
                <a:lnTo>
                  <a:pt x="545" y="0"/>
                </a:lnTo>
                <a:lnTo>
                  <a:pt x="0" y="371"/>
                </a:lnTo>
                <a:lnTo>
                  <a:pt x="1973" y="1276"/>
                </a:lnTo>
                <a:lnTo>
                  <a:pt x="2566" y="1212"/>
                </a:lnTo>
                <a:close/>
              </a:path>
            </a:pathLst>
          </a:custGeom>
          <a:gradFill flip="none" rotWithShape="1">
            <a:gsLst>
              <a:gs pos="100000">
                <a:srgbClr val="5D5D5D">
                  <a:alpha val="0"/>
                </a:srgbClr>
              </a:gs>
              <a:gs pos="79819">
                <a:srgbClr val="5D5D5D">
                  <a:alpha val="19000"/>
                </a:srgbClr>
              </a:gs>
              <a:gs pos="69000">
                <a:srgbClr val="5D5D5D">
                  <a:alpha val="72000"/>
                </a:srgbClr>
              </a:gs>
              <a:gs pos="27000">
                <a:schemeClr val="tx1">
                  <a:lumMod val="95000"/>
                  <a:lumOff val="5000"/>
                </a:schemeClr>
              </a:gs>
              <a:gs pos="52000">
                <a:schemeClr val="tx1">
                  <a:lumMod val="95000"/>
                  <a:lumOff val="5000"/>
                  <a:alpha val="83000"/>
                </a:schemeClr>
              </a:gs>
            </a:gsLst>
            <a:lin ang="10800000" scaled="1"/>
            <a:tileRect/>
          </a:gradFill>
          <a:ln>
            <a:noFill/>
          </a:ln>
          <a:effectLst>
            <a:softEdge rad="1397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8" name="任意多边形 129"/>
          <p:cNvSpPr>
            <a:spLocks/>
          </p:cNvSpPr>
          <p:nvPr/>
        </p:nvSpPr>
        <p:spPr bwMode="auto">
          <a:xfrm>
            <a:off x="4218453" y="4682551"/>
            <a:ext cx="6046600" cy="2175449"/>
          </a:xfrm>
          <a:custGeom>
            <a:avLst/>
            <a:gdLst>
              <a:gd name="connsiteX0" fmla="*/ 1894412 w 6046600"/>
              <a:gd name="connsiteY0" fmla="*/ 0 h 2175449"/>
              <a:gd name="connsiteX1" fmla="*/ 3543788 w 6046600"/>
              <a:gd name="connsiteY1" fmla="*/ 866754 h 2175449"/>
              <a:gd name="connsiteX2" fmla="*/ 5650303 w 6046600"/>
              <a:gd name="connsiteY2" fmla="*/ 1974778 h 2175449"/>
              <a:gd name="connsiteX3" fmla="*/ 6046600 w 6046600"/>
              <a:gd name="connsiteY3" fmla="*/ 2167837 h 2175449"/>
              <a:gd name="connsiteX4" fmla="*/ 0 w 6046600"/>
              <a:gd name="connsiteY4" fmla="*/ 2175449 h 2175449"/>
              <a:gd name="connsiteX5" fmla="*/ 286338 w 6046600"/>
              <a:gd name="connsiteY5" fmla="*/ 855759 h 217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46600" h="2175449">
                <a:moveTo>
                  <a:pt x="1894412" y="0"/>
                </a:moveTo>
                <a:lnTo>
                  <a:pt x="3543788" y="866754"/>
                </a:lnTo>
                <a:lnTo>
                  <a:pt x="5650303" y="1974778"/>
                </a:lnTo>
                <a:lnTo>
                  <a:pt x="6046600" y="2167837"/>
                </a:lnTo>
                <a:lnTo>
                  <a:pt x="0" y="2175449"/>
                </a:lnTo>
                <a:lnTo>
                  <a:pt x="286338" y="855759"/>
                </a:lnTo>
                <a:close/>
              </a:path>
            </a:pathLst>
          </a:custGeom>
          <a:solidFill>
            <a:srgbClr val="575757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 rot="4380000">
            <a:off x="2881332" y="4468437"/>
            <a:ext cx="3276451" cy="1819724"/>
          </a:xfrm>
          <a:custGeom>
            <a:avLst/>
            <a:gdLst>
              <a:gd name="T0" fmla="*/ 2566 w 2566"/>
              <a:gd name="T1" fmla="*/ 1212 h 1276"/>
              <a:gd name="T2" fmla="*/ 1746 w 2566"/>
              <a:gd name="T3" fmla="*/ 708 h 1276"/>
              <a:gd name="T4" fmla="*/ 545 w 2566"/>
              <a:gd name="T5" fmla="*/ 0 h 1276"/>
              <a:gd name="T6" fmla="*/ 0 w 2566"/>
              <a:gd name="T7" fmla="*/ 371 h 1276"/>
              <a:gd name="T8" fmla="*/ 1973 w 2566"/>
              <a:gd name="T9" fmla="*/ 1276 h 1276"/>
              <a:gd name="T10" fmla="*/ 2566 w 2566"/>
              <a:gd name="T11" fmla="*/ 1212 h 1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66" h="1276">
                <a:moveTo>
                  <a:pt x="2566" y="1212"/>
                </a:moveTo>
                <a:lnTo>
                  <a:pt x="1746" y="708"/>
                </a:lnTo>
                <a:lnTo>
                  <a:pt x="545" y="0"/>
                </a:lnTo>
                <a:lnTo>
                  <a:pt x="0" y="371"/>
                </a:lnTo>
                <a:lnTo>
                  <a:pt x="1973" y="1276"/>
                </a:lnTo>
                <a:lnTo>
                  <a:pt x="2566" y="1212"/>
                </a:lnTo>
                <a:close/>
              </a:path>
            </a:pathLst>
          </a:custGeom>
          <a:gradFill flip="none" rotWithShape="1">
            <a:gsLst>
              <a:gs pos="100000">
                <a:srgbClr val="5D5D5D">
                  <a:alpha val="0"/>
                </a:srgbClr>
              </a:gs>
              <a:gs pos="79819">
                <a:srgbClr val="5D5D5D">
                  <a:alpha val="19000"/>
                </a:srgbClr>
              </a:gs>
              <a:gs pos="69000">
                <a:srgbClr val="5D5D5D">
                  <a:alpha val="72000"/>
                </a:srgbClr>
              </a:gs>
              <a:gs pos="27000">
                <a:schemeClr val="tx1">
                  <a:lumMod val="95000"/>
                  <a:lumOff val="5000"/>
                </a:schemeClr>
              </a:gs>
              <a:gs pos="52000">
                <a:schemeClr val="tx1">
                  <a:lumMod val="95000"/>
                  <a:lumOff val="5000"/>
                  <a:alpha val="83000"/>
                </a:schemeClr>
              </a:gs>
            </a:gsLst>
            <a:lin ang="10800000" scaled="1"/>
            <a:tileRect/>
          </a:gradFill>
          <a:ln>
            <a:noFill/>
          </a:ln>
          <a:effectLst>
            <a:softEdge rad="1397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/>
          </a:p>
        </p:txBody>
      </p:sp>
      <p:sp>
        <p:nvSpPr>
          <p:cNvPr id="10" name="任意多边形 130"/>
          <p:cNvSpPr>
            <a:spLocks/>
          </p:cNvSpPr>
          <p:nvPr/>
        </p:nvSpPr>
        <p:spPr bwMode="auto">
          <a:xfrm>
            <a:off x="-25460" y="2447925"/>
            <a:ext cx="4849986" cy="4432874"/>
          </a:xfrm>
          <a:custGeom>
            <a:avLst/>
            <a:gdLst>
              <a:gd name="connsiteX0" fmla="*/ 3503756 w 4849986"/>
              <a:gd name="connsiteY0" fmla="*/ 0 h 4432874"/>
              <a:gd name="connsiteX1" fmla="*/ 4849986 w 4849986"/>
              <a:gd name="connsiteY1" fmla="*/ 1315965 h 4432874"/>
              <a:gd name="connsiteX2" fmla="*/ 4540327 w 4849986"/>
              <a:gd name="connsiteY2" fmla="*/ 3113284 h 4432874"/>
              <a:gd name="connsiteX3" fmla="*/ 4314302 w 4849986"/>
              <a:gd name="connsiteY3" fmla="*/ 4432874 h 4432874"/>
              <a:gd name="connsiteX4" fmla="*/ 0 w 4849986"/>
              <a:gd name="connsiteY4" fmla="*/ 4432874 h 4432874"/>
              <a:gd name="connsiteX5" fmla="*/ 0 w 4849986"/>
              <a:gd name="connsiteY5" fmla="*/ 381096 h 4432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9986" h="4432874">
                <a:moveTo>
                  <a:pt x="3503756" y="0"/>
                </a:moveTo>
                <a:lnTo>
                  <a:pt x="4849986" y="1315965"/>
                </a:lnTo>
                <a:lnTo>
                  <a:pt x="4540327" y="3113284"/>
                </a:lnTo>
                <a:lnTo>
                  <a:pt x="4314302" y="4432874"/>
                </a:lnTo>
                <a:lnTo>
                  <a:pt x="0" y="4432874"/>
                </a:lnTo>
                <a:lnTo>
                  <a:pt x="0" y="381096"/>
                </a:lnTo>
                <a:close/>
              </a:path>
            </a:pathLst>
          </a:custGeom>
          <a:solidFill>
            <a:srgbClr val="ED8B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11" name="Freeform 51"/>
          <p:cNvSpPr>
            <a:spLocks/>
          </p:cNvSpPr>
          <p:nvPr/>
        </p:nvSpPr>
        <p:spPr bwMode="auto">
          <a:xfrm rot="8700000">
            <a:off x="1779821" y="2175038"/>
            <a:ext cx="3604096" cy="1819724"/>
          </a:xfrm>
          <a:custGeom>
            <a:avLst/>
            <a:gdLst>
              <a:gd name="T0" fmla="*/ 2566 w 2566"/>
              <a:gd name="T1" fmla="*/ 1212 h 1276"/>
              <a:gd name="T2" fmla="*/ 1746 w 2566"/>
              <a:gd name="T3" fmla="*/ 708 h 1276"/>
              <a:gd name="T4" fmla="*/ 545 w 2566"/>
              <a:gd name="T5" fmla="*/ 0 h 1276"/>
              <a:gd name="T6" fmla="*/ 0 w 2566"/>
              <a:gd name="T7" fmla="*/ 371 h 1276"/>
              <a:gd name="T8" fmla="*/ 1973 w 2566"/>
              <a:gd name="T9" fmla="*/ 1276 h 1276"/>
              <a:gd name="T10" fmla="*/ 2566 w 2566"/>
              <a:gd name="T11" fmla="*/ 1212 h 1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66" h="1276">
                <a:moveTo>
                  <a:pt x="2566" y="1212"/>
                </a:moveTo>
                <a:lnTo>
                  <a:pt x="1746" y="708"/>
                </a:lnTo>
                <a:lnTo>
                  <a:pt x="545" y="0"/>
                </a:lnTo>
                <a:lnTo>
                  <a:pt x="0" y="371"/>
                </a:lnTo>
                <a:lnTo>
                  <a:pt x="1973" y="1276"/>
                </a:lnTo>
                <a:lnTo>
                  <a:pt x="2566" y="1212"/>
                </a:lnTo>
                <a:close/>
              </a:path>
            </a:pathLst>
          </a:custGeom>
          <a:gradFill flip="none" rotWithShape="1">
            <a:gsLst>
              <a:gs pos="100000">
                <a:srgbClr val="5D5D5D">
                  <a:alpha val="0"/>
                </a:srgbClr>
              </a:gs>
              <a:gs pos="79819">
                <a:srgbClr val="5D5D5D">
                  <a:alpha val="19000"/>
                </a:srgbClr>
              </a:gs>
              <a:gs pos="69000">
                <a:srgbClr val="5D5D5D">
                  <a:alpha val="72000"/>
                </a:srgbClr>
              </a:gs>
              <a:gs pos="27000">
                <a:schemeClr val="tx1">
                  <a:lumMod val="95000"/>
                  <a:lumOff val="5000"/>
                </a:schemeClr>
              </a:gs>
              <a:gs pos="52000">
                <a:schemeClr val="tx1">
                  <a:lumMod val="95000"/>
                  <a:lumOff val="5000"/>
                  <a:alpha val="83000"/>
                </a:schemeClr>
              </a:gs>
            </a:gsLst>
            <a:lin ang="10800000" scaled="1"/>
            <a:tileRect/>
          </a:gradFill>
          <a:ln>
            <a:noFill/>
          </a:ln>
          <a:effectLst>
            <a:softEdge rad="1397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/>
          </a:p>
        </p:txBody>
      </p:sp>
      <p:sp>
        <p:nvSpPr>
          <p:cNvPr id="12" name="任意多边形 136"/>
          <p:cNvSpPr>
            <a:spLocks/>
          </p:cNvSpPr>
          <p:nvPr/>
        </p:nvSpPr>
        <p:spPr bwMode="auto">
          <a:xfrm>
            <a:off x="-25460" y="-7284"/>
            <a:ext cx="6153624" cy="3746006"/>
          </a:xfrm>
          <a:custGeom>
            <a:avLst/>
            <a:gdLst>
              <a:gd name="connsiteX0" fmla="*/ 1531425 w 6153624"/>
              <a:gd name="connsiteY0" fmla="*/ 0 h 3746006"/>
              <a:gd name="connsiteX1" fmla="*/ 5548313 w 6153624"/>
              <a:gd name="connsiteY1" fmla="*/ 0 h 3746006"/>
              <a:gd name="connsiteX2" fmla="*/ 6153624 w 6153624"/>
              <a:gd name="connsiteY2" fmla="*/ 1221820 h 3746006"/>
              <a:gd name="connsiteX3" fmla="*/ 5343877 w 6153624"/>
              <a:gd name="connsiteY3" fmla="*/ 2855229 h 3746006"/>
              <a:gd name="connsiteX4" fmla="*/ 3486691 w 6153624"/>
              <a:gd name="connsiteY4" fmla="*/ 3126688 h 3746006"/>
              <a:gd name="connsiteX5" fmla="*/ 0 w 6153624"/>
              <a:gd name="connsiteY5" fmla="*/ 3746006 h 3746006"/>
              <a:gd name="connsiteX6" fmla="*/ 0 w 6153624"/>
              <a:gd name="connsiteY6" fmla="*/ 11793 h 374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53624" h="3746006">
                <a:moveTo>
                  <a:pt x="1531425" y="0"/>
                </a:moveTo>
                <a:lnTo>
                  <a:pt x="5548313" y="0"/>
                </a:lnTo>
                <a:lnTo>
                  <a:pt x="6153624" y="1221820"/>
                </a:lnTo>
                <a:lnTo>
                  <a:pt x="5343877" y="2855229"/>
                </a:lnTo>
                <a:lnTo>
                  <a:pt x="3486691" y="3126688"/>
                </a:lnTo>
                <a:lnTo>
                  <a:pt x="0" y="3746006"/>
                </a:lnTo>
                <a:lnTo>
                  <a:pt x="0" y="11793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grpSp>
        <p:nvGrpSpPr>
          <p:cNvPr id="33" name="组合 90"/>
          <p:cNvGrpSpPr/>
          <p:nvPr/>
        </p:nvGrpSpPr>
        <p:grpSpPr>
          <a:xfrm>
            <a:off x="2833867" y="3429000"/>
            <a:ext cx="1245909" cy="238544"/>
            <a:chOff x="1634642" y="2608763"/>
            <a:chExt cx="1245909" cy="238544"/>
          </a:xfrm>
        </p:grpSpPr>
        <p:sp>
          <p:nvSpPr>
            <p:cNvPr id="34" name="椭圆 91"/>
            <p:cNvSpPr/>
            <p:nvPr/>
          </p:nvSpPr>
          <p:spPr>
            <a:xfrm>
              <a:off x="1634642" y="2608763"/>
              <a:ext cx="238544" cy="238544"/>
            </a:xfrm>
            <a:prstGeom prst="ellipse">
              <a:avLst/>
            </a:prstGeom>
            <a:solidFill>
              <a:srgbClr val="FFF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92"/>
            <p:cNvSpPr/>
            <p:nvPr/>
          </p:nvSpPr>
          <p:spPr>
            <a:xfrm>
              <a:off x="1970430" y="2608763"/>
              <a:ext cx="238544" cy="238544"/>
            </a:xfrm>
            <a:prstGeom prst="ellipse">
              <a:avLst/>
            </a:prstGeom>
            <a:solidFill>
              <a:srgbClr val="FFF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93"/>
            <p:cNvSpPr/>
            <p:nvPr/>
          </p:nvSpPr>
          <p:spPr>
            <a:xfrm>
              <a:off x="2306218" y="2608763"/>
              <a:ext cx="238544" cy="238544"/>
            </a:xfrm>
            <a:prstGeom prst="ellipse">
              <a:avLst/>
            </a:prstGeom>
            <a:solidFill>
              <a:srgbClr val="FFF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94"/>
            <p:cNvSpPr/>
            <p:nvPr/>
          </p:nvSpPr>
          <p:spPr>
            <a:xfrm>
              <a:off x="2642007" y="2608763"/>
              <a:ext cx="238544" cy="238544"/>
            </a:xfrm>
            <a:prstGeom prst="ellipse">
              <a:avLst/>
            </a:prstGeom>
            <a:solidFill>
              <a:srgbClr val="FFF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0" name="组合 96"/>
          <p:cNvGrpSpPr/>
          <p:nvPr/>
        </p:nvGrpSpPr>
        <p:grpSpPr>
          <a:xfrm>
            <a:off x="5354147" y="5229200"/>
            <a:ext cx="1245909" cy="238544"/>
            <a:chOff x="1634642" y="2608763"/>
            <a:chExt cx="1245909" cy="238544"/>
          </a:xfrm>
        </p:grpSpPr>
        <p:sp>
          <p:nvSpPr>
            <p:cNvPr id="41" name="椭圆 97"/>
            <p:cNvSpPr/>
            <p:nvPr/>
          </p:nvSpPr>
          <p:spPr>
            <a:xfrm>
              <a:off x="1634642" y="2608763"/>
              <a:ext cx="238544" cy="238544"/>
            </a:xfrm>
            <a:prstGeom prst="ellipse">
              <a:avLst/>
            </a:prstGeom>
            <a:solidFill>
              <a:srgbClr val="FFF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98"/>
            <p:cNvSpPr/>
            <p:nvPr/>
          </p:nvSpPr>
          <p:spPr>
            <a:xfrm>
              <a:off x="1970430" y="2608763"/>
              <a:ext cx="238544" cy="238544"/>
            </a:xfrm>
            <a:prstGeom prst="ellipse">
              <a:avLst/>
            </a:prstGeom>
            <a:solidFill>
              <a:srgbClr val="FFF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99"/>
            <p:cNvSpPr/>
            <p:nvPr/>
          </p:nvSpPr>
          <p:spPr>
            <a:xfrm>
              <a:off x="2306218" y="2608763"/>
              <a:ext cx="238544" cy="238544"/>
            </a:xfrm>
            <a:prstGeom prst="ellipse">
              <a:avLst/>
            </a:prstGeom>
            <a:solidFill>
              <a:srgbClr val="FFF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100"/>
            <p:cNvSpPr/>
            <p:nvPr/>
          </p:nvSpPr>
          <p:spPr>
            <a:xfrm>
              <a:off x="2642007" y="2608763"/>
              <a:ext cx="238544" cy="238544"/>
            </a:xfrm>
            <a:prstGeom prst="ellipse">
              <a:avLst/>
            </a:prstGeom>
            <a:solidFill>
              <a:srgbClr val="FFF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7" name="组合 107"/>
          <p:cNvGrpSpPr/>
          <p:nvPr/>
        </p:nvGrpSpPr>
        <p:grpSpPr>
          <a:xfrm rot="16200000">
            <a:off x="7680550" y="3970773"/>
            <a:ext cx="1245909" cy="238544"/>
            <a:chOff x="1634642" y="2608763"/>
            <a:chExt cx="1245909" cy="238544"/>
          </a:xfrm>
        </p:grpSpPr>
        <p:sp>
          <p:nvSpPr>
            <p:cNvPr id="48" name="椭圆 108"/>
            <p:cNvSpPr/>
            <p:nvPr/>
          </p:nvSpPr>
          <p:spPr>
            <a:xfrm>
              <a:off x="1634642" y="2608763"/>
              <a:ext cx="238544" cy="238544"/>
            </a:xfrm>
            <a:prstGeom prst="ellipse">
              <a:avLst/>
            </a:prstGeom>
            <a:solidFill>
              <a:srgbClr val="FFF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109"/>
            <p:cNvSpPr/>
            <p:nvPr/>
          </p:nvSpPr>
          <p:spPr>
            <a:xfrm>
              <a:off x="1970430" y="2608763"/>
              <a:ext cx="238544" cy="238544"/>
            </a:xfrm>
            <a:prstGeom prst="ellipse">
              <a:avLst/>
            </a:prstGeom>
            <a:solidFill>
              <a:srgbClr val="FFF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111"/>
            <p:cNvSpPr/>
            <p:nvPr/>
          </p:nvSpPr>
          <p:spPr>
            <a:xfrm>
              <a:off x="2306218" y="2608763"/>
              <a:ext cx="238544" cy="238544"/>
            </a:xfrm>
            <a:prstGeom prst="ellipse">
              <a:avLst/>
            </a:prstGeom>
            <a:solidFill>
              <a:srgbClr val="FFF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112"/>
            <p:cNvSpPr/>
            <p:nvPr/>
          </p:nvSpPr>
          <p:spPr>
            <a:xfrm>
              <a:off x="2642007" y="2608763"/>
              <a:ext cx="238544" cy="238544"/>
            </a:xfrm>
            <a:prstGeom prst="ellipse">
              <a:avLst/>
            </a:prstGeom>
            <a:solidFill>
              <a:srgbClr val="FFF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2" name="组合 118"/>
          <p:cNvGrpSpPr/>
          <p:nvPr/>
        </p:nvGrpSpPr>
        <p:grpSpPr>
          <a:xfrm rot="5400000">
            <a:off x="5880350" y="692323"/>
            <a:ext cx="1245909" cy="238544"/>
            <a:chOff x="1634642" y="2608763"/>
            <a:chExt cx="1245909" cy="238544"/>
          </a:xfrm>
        </p:grpSpPr>
        <p:sp>
          <p:nvSpPr>
            <p:cNvPr id="53" name="椭圆 119"/>
            <p:cNvSpPr/>
            <p:nvPr/>
          </p:nvSpPr>
          <p:spPr>
            <a:xfrm>
              <a:off x="1634642" y="2608763"/>
              <a:ext cx="238544" cy="238544"/>
            </a:xfrm>
            <a:prstGeom prst="ellipse">
              <a:avLst/>
            </a:prstGeom>
            <a:solidFill>
              <a:srgbClr val="FFF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120"/>
            <p:cNvSpPr/>
            <p:nvPr/>
          </p:nvSpPr>
          <p:spPr>
            <a:xfrm>
              <a:off x="1970430" y="2608763"/>
              <a:ext cx="238544" cy="238544"/>
            </a:xfrm>
            <a:prstGeom prst="ellipse">
              <a:avLst/>
            </a:prstGeom>
            <a:solidFill>
              <a:srgbClr val="FFF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122"/>
            <p:cNvSpPr/>
            <p:nvPr/>
          </p:nvSpPr>
          <p:spPr>
            <a:xfrm>
              <a:off x="2306218" y="2608763"/>
              <a:ext cx="238544" cy="238544"/>
            </a:xfrm>
            <a:prstGeom prst="ellipse">
              <a:avLst/>
            </a:prstGeom>
            <a:solidFill>
              <a:srgbClr val="FFF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123"/>
            <p:cNvSpPr/>
            <p:nvPr/>
          </p:nvSpPr>
          <p:spPr>
            <a:xfrm>
              <a:off x="2642007" y="2608763"/>
              <a:ext cx="238544" cy="238544"/>
            </a:xfrm>
            <a:prstGeom prst="ellipse">
              <a:avLst/>
            </a:prstGeom>
            <a:solidFill>
              <a:srgbClr val="FFF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7" name="组合 132"/>
          <p:cNvGrpSpPr/>
          <p:nvPr/>
        </p:nvGrpSpPr>
        <p:grpSpPr>
          <a:xfrm>
            <a:off x="191344" y="2902424"/>
            <a:ext cx="1245909" cy="238544"/>
            <a:chOff x="1634642" y="2608763"/>
            <a:chExt cx="1245909" cy="238544"/>
          </a:xfrm>
        </p:grpSpPr>
        <p:sp>
          <p:nvSpPr>
            <p:cNvPr id="58" name="椭圆 133"/>
            <p:cNvSpPr/>
            <p:nvPr/>
          </p:nvSpPr>
          <p:spPr>
            <a:xfrm>
              <a:off x="1634642" y="2608763"/>
              <a:ext cx="238544" cy="2385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59" name="椭圆 134"/>
            <p:cNvSpPr/>
            <p:nvPr/>
          </p:nvSpPr>
          <p:spPr>
            <a:xfrm>
              <a:off x="1970430" y="2608763"/>
              <a:ext cx="238544" cy="2385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60" name="椭圆 137"/>
            <p:cNvSpPr/>
            <p:nvPr/>
          </p:nvSpPr>
          <p:spPr>
            <a:xfrm>
              <a:off x="2306218" y="2608763"/>
              <a:ext cx="238544" cy="2385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61" name="椭圆 138"/>
            <p:cNvSpPr/>
            <p:nvPr/>
          </p:nvSpPr>
          <p:spPr>
            <a:xfrm>
              <a:off x="2642007" y="2608763"/>
              <a:ext cx="238544" cy="2385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2060"/>
                </a:solidFill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6744072" y="241484"/>
            <a:ext cx="2004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1,</a:t>
            </a:r>
            <a:r>
              <a:rPr lang="en-US" sz="2800" dirty="0" smtClean="0">
                <a:solidFill>
                  <a:schemeClr val="bg1"/>
                </a:solidFill>
              </a:rPr>
              <a:t>6</a:t>
            </a:r>
            <a:r>
              <a:rPr lang="ru-RU" dirty="0" smtClean="0">
                <a:solidFill>
                  <a:schemeClr val="bg1"/>
                </a:solidFill>
              </a:rPr>
              <a:t> трлн активов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-54609" y="232638"/>
            <a:ext cx="5983088" cy="2164649"/>
            <a:chOff x="-5788842" y="3018783"/>
            <a:chExt cx="11385521" cy="1974848"/>
          </a:xfrm>
        </p:grpSpPr>
        <p:sp>
          <p:nvSpPr>
            <p:cNvPr id="92" name="TextBox 91"/>
            <p:cNvSpPr txBox="1"/>
            <p:nvPr/>
          </p:nvSpPr>
          <p:spPr>
            <a:xfrm>
              <a:off x="-5788842" y="3018783"/>
              <a:ext cx="11385521" cy="336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rgbClr val="002060"/>
                  </a:solidFill>
                  <a:latin typeface="Calibri" pitchFamily="34" charset="0"/>
                  <a:ea typeface="+mj-ea"/>
                  <a:cs typeface="Calibri" pitchFamily="34" charset="0"/>
                </a:rPr>
                <a:t>ОПЕРАЦИИ ОТ КАЛИНИНГРАДА ДО ДАЛЬНЕГО ВОСТОКА</a:t>
              </a:r>
              <a:endParaRPr lang="en-US" b="1" dirty="0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-5416259" y="3645838"/>
              <a:ext cx="9002252" cy="1347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rgbClr val="002060"/>
                  </a:solidFill>
                  <a:latin typeface="Calibri" pitchFamily="34" charset="0"/>
                  <a:ea typeface="+mj-ea"/>
                  <a:cs typeface="Calibri" pitchFamily="34" charset="0"/>
                </a:rPr>
                <a:t>регионов присутствия </a:t>
              </a:r>
              <a:r>
                <a:rPr lang="ru-RU" dirty="0" smtClean="0">
                  <a:solidFill>
                    <a:srgbClr val="002060"/>
                  </a:solidFill>
                  <a:latin typeface="Calibri" pitchFamily="34" charset="0"/>
                  <a:ea typeface="+mj-ea"/>
                  <a:cs typeface="Calibri" pitchFamily="34" charset="0"/>
                </a:rPr>
                <a:t>                                 62</a:t>
              </a:r>
              <a:endParaRPr lang="ru-RU" dirty="0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endParaRPr>
            </a:p>
            <a:p>
              <a:r>
                <a:rPr lang="ru-RU" dirty="0">
                  <a:solidFill>
                    <a:srgbClr val="002060"/>
                  </a:solidFill>
                  <a:latin typeface="Calibri" pitchFamily="34" charset="0"/>
                  <a:ea typeface="+mj-ea"/>
                  <a:cs typeface="Calibri" pitchFamily="34" charset="0"/>
                </a:rPr>
                <a:t>филиалов                         </a:t>
              </a:r>
              <a:r>
                <a:rPr lang="ru-RU" dirty="0" smtClean="0">
                  <a:solidFill>
                    <a:srgbClr val="002060"/>
                  </a:solidFill>
                  <a:latin typeface="Calibri" pitchFamily="34" charset="0"/>
                  <a:ea typeface="+mj-ea"/>
                  <a:cs typeface="Calibri" pitchFamily="34" charset="0"/>
                </a:rPr>
                <a:t>                                </a:t>
              </a:r>
              <a:r>
                <a:rPr lang="en-US" dirty="0" smtClean="0">
                  <a:solidFill>
                    <a:srgbClr val="002060"/>
                  </a:solidFill>
                  <a:latin typeface="Calibri" pitchFamily="34" charset="0"/>
                  <a:ea typeface="+mj-ea"/>
                  <a:cs typeface="Calibri" pitchFamily="34" charset="0"/>
                </a:rPr>
                <a:t>9</a:t>
              </a:r>
              <a:endParaRPr lang="ru-RU" dirty="0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endParaRPr>
            </a:p>
            <a:p>
              <a:r>
                <a:rPr lang="ru-RU" dirty="0">
                  <a:solidFill>
                    <a:srgbClr val="002060"/>
                  </a:solidFill>
                  <a:latin typeface="Calibri" pitchFamily="34" charset="0"/>
                  <a:ea typeface="+mj-ea"/>
                  <a:cs typeface="Calibri" pitchFamily="34" charset="0"/>
                </a:rPr>
                <a:t>офисов в Москве и </a:t>
              </a:r>
              <a:r>
                <a:rPr lang="ru-RU" dirty="0" smtClean="0">
                  <a:solidFill>
                    <a:srgbClr val="002060"/>
                  </a:solidFill>
                  <a:latin typeface="Calibri" pitchFamily="34" charset="0"/>
                  <a:ea typeface="+mj-ea"/>
                  <a:cs typeface="Calibri" pitchFamily="34" charset="0"/>
                </a:rPr>
                <a:t>МО                                5</a:t>
              </a:r>
              <a:r>
                <a:rPr lang="en-US" dirty="0" smtClean="0">
                  <a:solidFill>
                    <a:srgbClr val="002060"/>
                  </a:solidFill>
                  <a:latin typeface="Calibri" pitchFamily="34" charset="0"/>
                  <a:ea typeface="+mj-ea"/>
                  <a:cs typeface="Calibri" pitchFamily="34" charset="0"/>
                </a:rPr>
                <a:t>6</a:t>
              </a:r>
              <a:endParaRPr lang="ru-RU" dirty="0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endParaRPr>
            </a:p>
            <a:p>
              <a:r>
                <a:rPr lang="ru-RU" dirty="0" smtClean="0">
                  <a:solidFill>
                    <a:srgbClr val="002060"/>
                  </a:solidFill>
                  <a:latin typeface="Calibri" pitchFamily="34" charset="0"/>
                  <a:ea typeface="+mj-ea"/>
                  <a:cs typeface="Calibri" pitchFamily="34" charset="0"/>
                </a:rPr>
                <a:t>региональных операционных </a:t>
              </a:r>
              <a:r>
                <a:rPr lang="ru-RU" dirty="0">
                  <a:solidFill>
                    <a:srgbClr val="002060"/>
                  </a:solidFill>
                  <a:latin typeface="Calibri" pitchFamily="34" charset="0"/>
                  <a:ea typeface="+mj-ea"/>
                  <a:cs typeface="Calibri" pitchFamily="34" charset="0"/>
                </a:rPr>
                <a:t>офисов </a:t>
              </a:r>
              <a:r>
                <a:rPr lang="ru-RU" dirty="0" smtClean="0">
                  <a:solidFill>
                    <a:srgbClr val="002060"/>
                  </a:solidFill>
                  <a:latin typeface="Calibri" pitchFamily="34" charset="0"/>
                  <a:ea typeface="+mj-ea"/>
                  <a:cs typeface="Calibri" pitchFamily="34" charset="0"/>
                </a:rPr>
                <a:t>    2</a:t>
              </a:r>
              <a:r>
                <a:rPr lang="en-US" dirty="0" smtClean="0">
                  <a:solidFill>
                    <a:srgbClr val="002060"/>
                  </a:solidFill>
                  <a:latin typeface="Calibri" pitchFamily="34" charset="0"/>
                  <a:ea typeface="+mj-ea"/>
                  <a:cs typeface="Calibri" pitchFamily="34" charset="0"/>
                </a:rPr>
                <a:t>34</a:t>
              </a:r>
              <a:endParaRPr lang="ru-RU" dirty="0" smtClean="0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endParaRPr>
            </a:p>
            <a:p>
              <a:r>
                <a:rPr lang="ru-RU" dirty="0">
                  <a:solidFill>
                    <a:srgbClr val="002060"/>
                  </a:solidFill>
                  <a:latin typeface="Calibri" pitchFamily="34" charset="0"/>
                  <a:ea typeface="+mj-ea"/>
                  <a:cs typeface="Calibri" pitchFamily="34" charset="0"/>
                </a:rPr>
                <a:t>б</a:t>
              </a:r>
              <a:r>
                <a:rPr lang="ru-RU" dirty="0" smtClean="0">
                  <a:solidFill>
                    <a:srgbClr val="002060"/>
                  </a:solidFill>
                  <a:latin typeface="Calibri" pitchFamily="34" charset="0"/>
                  <a:ea typeface="+mj-ea"/>
                  <a:cs typeface="Calibri" pitchFamily="34" charset="0"/>
                </a:rPr>
                <a:t>анкоматов и терминалов                          1</a:t>
              </a:r>
              <a:r>
                <a:rPr lang="en-US" dirty="0" smtClean="0">
                  <a:solidFill>
                    <a:srgbClr val="002060"/>
                  </a:solidFill>
                  <a:latin typeface="Calibri" pitchFamily="34" charset="0"/>
                  <a:ea typeface="+mj-ea"/>
                  <a:cs typeface="Calibri" pitchFamily="34" charset="0"/>
                </a:rPr>
                <a:t>535</a:t>
              </a:r>
              <a:r>
                <a:rPr lang="ru-RU" dirty="0" smtClean="0">
                  <a:solidFill>
                    <a:srgbClr val="002060"/>
                  </a:solidFill>
                  <a:latin typeface="Calibri" pitchFamily="34" charset="0"/>
                  <a:ea typeface="+mj-ea"/>
                  <a:cs typeface="Calibri" pitchFamily="34" charset="0"/>
                </a:rPr>
                <a:t>                                      </a:t>
              </a:r>
              <a:endParaRPr lang="en-US" dirty="0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29888" y="3887682"/>
            <a:ext cx="3882176" cy="762053"/>
            <a:chOff x="1271649" y="3643061"/>
            <a:chExt cx="5041480" cy="587388"/>
          </a:xfrm>
        </p:grpSpPr>
        <p:sp>
          <p:nvSpPr>
            <p:cNvPr id="95" name="TextBox 94"/>
            <p:cNvSpPr txBox="1"/>
            <p:nvPr/>
          </p:nvSpPr>
          <p:spPr>
            <a:xfrm>
              <a:off x="1271649" y="3643061"/>
              <a:ext cx="4306029" cy="2609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УНИВЕРСАЛЬНАЯ БИЗНЕС-МОДЕЛЬ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271649" y="3922045"/>
              <a:ext cx="5041480" cy="308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8544272" y="3126447"/>
            <a:ext cx="33843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ТОП-</a:t>
            </a:r>
            <a:r>
              <a:rPr lang="en-US" sz="2000" dirty="0" smtClean="0">
                <a:solidFill>
                  <a:schemeClr val="bg1"/>
                </a:solidFill>
              </a:rPr>
              <a:t>4</a:t>
            </a:r>
            <a:r>
              <a:rPr lang="ru-RU" sz="2000" dirty="0" smtClean="0">
                <a:solidFill>
                  <a:schemeClr val="bg1"/>
                </a:solidFill>
              </a:rPr>
              <a:t> по объему кредитного портфеля СМБ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ТОП-8 по активам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ТОП-</a:t>
            </a:r>
            <a:r>
              <a:rPr lang="en-US" sz="2000" dirty="0" smtClean="0">
                <a:solidFill>
                  <a:schemeClr val="bg1"/>
                </a:solidFill>
              </a:rPr>
              <a:t>7</a:t>
            </a:r>
            <a:r>
              <a:rPr lang="ru-RU" sz="2000" dirty="0" smtClean="0">
                <a:solidFill>
                  <a:schemeClr val="bg1"/>
                </a:solidFill>
              </a:rPr>
              <a:t> по корпоративному кредитному портфелю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ТОП-</a:t>
            </a:r>
            <a:r>
              <a:rPr lang="en-US" sz="2000" dirty="0" smtClean="0">
                <a:solidFill>
                  <a:schemeClr val="bg1"/>
                </a:solidFill>
              </a:rPr>
              <a:t>10</a:t>
            </a:r>
            <a:r>
              <a:rPr lang="ru-RU" sz="2000" dirty="0" smtClean="0">
                <a:solidFill>
                  <a:schemeClr val="bg1"/>
                </a:solidFill>
              </a:rPr>
              <a:t> по вкладам физических лиц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423986" y="5736158"/>
            <a:ext cx="41922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Национальное рейтинговое агентство АКРА: рейтинг «АА-(</a:t>
            </a:r>
            <a:r>
              <a:rPr lang="en-US" sz="1600" dirty="0" smtClean="0">
                <a:solidFill>
                  <a:schemeClr val="bg1"/>
                </a:solidFill>
              </a:rPr>
              <a:t>RU)</a:t>
            </a:r>
            <a:r>
              <a:rPr lang="ru-RU" sz="1600" dirty="0" smtClean="0">
                <a:solidFill>
                  <a:schemeClr val="bg1"/>
                </a:solidFill>
              </a:rPr>
              <a:t>»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Рейтинговое агентство «Эксперт РА»: «</a:t>
            </a:r>
            <a:r>
              <a:rPr lang="en-US" sz="1600" dirty="0" err="1" smtClean="0">
                <a:solidFill>
                  <a:schemeClr val="bg1"/>
                </a:solidFill>
              </a:rPr>
              <a:t>ruA</a:t>
            </a:r>
            <a:r>
              <a:rPr lang="ru-RU" sz="1600" dirty="0" smtClean="0">
                <a:solidFill>
                  <a:schemeClr val="bg1"/>
                </a:solidFill>
              </a:rPr>
              <a:t>А</a:t>
            </a:r>
            <a:r>
              <a:rPr lang="en-US" sz="1600" dirty="0" smtClean="0">
                <a:solidFill>
                  <a:schemeClr val="bg1"/>
                </a:solidFill>
              </a:rPr>
              <a:t>-</a:t>
            </a:r>
            <a:r>
              <a:rPr lang="ru-RU" sz="1600" dirty="0" smtClean="0">
                <a:solidFill>
                  <a:schemeClr val="bg1"/>
                </a:solidFill>
              </a:rPr>
              <a:t>»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Standart&amp;Poor’s</a:t>
            </a:r>
            <a:r>
              <a:rPr lang="en-US" sz="1600" dirty="0" smtClean="0">
                <a:solidFill>
                  <a:schemeClr val="bg1"/>
                </a:solidFill>
              </a:rPr>
              <a:t>: “BB-”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747407" y="3161267"/>
            <a:ext cx="30095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rPr>
              <a:t>Промсвязьбанк сегодня</a:t>
            </a:r>
            <a:endParaRPr lang="en-US" sz="3200" dirty="0">
              <a:solidFill>
                <a:srgbClr val="002060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744072" y="817548"/>
            <a:ext cx="2132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1</a:t>
            </a:r>
            <a:r>
              <a:rPr lang="en-US" sz="2800" dirty="0" smtClean="0">
                <a:solidFill>
                  <a:schemeClr val="bg1"/>
                </a:solidFill>
              </a:rPr>
              <a:t>40</a:t>
            </a:r>
            <a:r>
              <a:rPr lang="ru-RU" dirty="0" smtClean="0">
                <a:solidFill>
                  <a:schemeClr val="bg1"/>
                </a:solidFill>
              </a:rPr>
              <a:t> млрд капитал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4677" y="4326195"/>
            <a:ext cx="1930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Корпоративный бизнес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7</a:t>
            </a:r>
            <a:r>
              <a:rPr lang="ru-RU" sz="1600" dirty="0" smtClean="0">
                <a:solidFill>
                  <a:schemeClr val="bg1"/>
                </a:solidFill>
              </a:rPr>
              <a:t> 000 клиентов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220901" y="4326195"/>
            <a:ext cx="1930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Малый и средний бизнес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2</a:t>
            </a:r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0 000 клиентов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04677" y="5301208"/>
            <a:ext cx="1930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cs typeface="Arial" panose="020B0604020202020204" pitchFamily="34" charset="0"/>
              </a:rPr>
              <a:t>Розничный бизнес</a:t>
            </a:r>
          </a:p>
          <a:p>
            <a:r>
              <a:rPr lang="ru-RU" sz="1600" dirty="0" smtClean="0">
                <a:solidFill>
                  <a:schemeClr val="bg1"/>
                </a:solidFill>
                <a:cs typeface="Arial" panose="020B0604020202020204" pitchFamily="34" charset="0"/>
              </a:rPr>
              <a:t>2,5 млн клиентов</a:t>
            </a:r>
            <a:endParaRPr lang="en-US" sz="1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07568" y="5334307"/>
            <a:ext cx="1930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Частный капитал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6 500 клиентов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47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85818" y="1899003"/>
            <a:ext cx="3002814" cy="1891440"/>
            <a:chOff x="1591778" y="1938119"/>
            <a:chExt cx="3002814" cy="1891440"/>
          </a:xfrm>
        </p:grpSpPr>
        <p:sp>
          <p:nvSpPr>
            <p:cNvPr id="4" name="Freeform 3"/>
            <p:cNvSpPr/>
            <p:nvPr/>
          </p:nvSpPr>
          <p:spPr>
            <a:xfrm>
              <a:off x="2132729" y="1938119"/>
              <a:ext cx="2461863" cy="1891440"/>
            </a:xfrm>
            <a:custGeom>
              <a:avLst/>
              <a:gdLst>
                <a:gd name="connsiteX0" fmla="*/ 0 w 2095500"/>
                <a:gd name="connsiteY0" fmla="*/ 274760 h 1831730"/>
                <a:gd name="connsiteX1" fmla="*/ 1179635 w 2095500"/>
                <a:gd name="connsiteY1" fmla="*/ 274760 h 1831730"/>
                <a:gd name="connsiteX2" fmla="*/ 1179635 w 2095500"/>
                <a:gd name="connsiteY2" fmla="*/ 0 h 1831730"/>
                <a:gd name="connsiteX3" fmla="*/ 2095500 w 2095500"/>
                <a:gd name="connsiteY3" fmla="*/ 915865 h 1831730"/>
                <a:gd name="connsiteX4" fmla="*/ 1179635 w 2095500"/>
                <a:gd name="connsiteY4" fmla="*/ 1831730 h 1831730"/>
                <a:gd name="connsiteX5" fmla="*/ 1179635 w 2095500"/>
                <a:gd name="connsiteY5" fmla="*/ 1556971 h 1831730"/>
                <a:gd name="connsiteX6" fmla="*/ 0 w 2095500"/>
                <a:gd name="connsiteY6" fmla="*/ 1556971 h 1831730"/>
                <a:gd name="connsiteX7" fmla="*/ 0 w 2095500"/>
                <a:gd name="connsiteY7" fmla="*/ 274760 h 183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5500" h="1831730">
                  <a:moveTo>
                    <a:pt x="0" y="274760"/>
                  </a:moveTo>
                  <a:lnTo>
                    <a:pt x="1179635" y="274760"/>
                  </a:lnTo>
                  <a:lnTo>
                    <a:pt x="1179635" y="0"/>
                  </a:lnTo>
                  <a:lnTo>
                    <a:pt x="2095500" y="915865"/>
                  </a:lnTo>
                  <a:lnTo>
                    <a:pt x="1179635" y="1831730"/>
                  </a:lnTo>
                  <a:lnTo>
                    <a:pt x="1179635" y="1556971"/>
                  </a:lnTo>
                  <a:lnTo>
                    <a:pt x="0" y="1556971"/>
                  </a:lnTo>
                  <a:lnTo>
                    <a:pt x="0" y="274760"/>
                  </a:lnTo>
                  <a:close/>
                </a:path>
              </a:pathLst>
            </a:custGeom>
            <a:solidFill>
              <a:srgbClr val="424242">
                <a:alpha val="95000"/>
              </a:srgb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4835" tIns="290000" rIns="580549" bIns="289999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400" kern="120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400" kern="1200"/>
            </a:p>
          </p:txBody>
        </p:sp>
        <p:sp>
          <p:nvSpPr>
            <p:cNvPr id="5" name="Freeform 4"/>
            <p:cNvSpPr/>
            <p:nvPr/>
          </p:nvSpPr>
          <p:spPr>
            <a:xfrm>
              <a:off x="1591778" y="2342887"/>
              <a:ext cx="1081904" cy="1081904"/>
            </a:xfrm>
            <a:custGeom>
              <a:avLst/>
              <a:gdLst>
                <a:gd name="connsiteX0" fmla="*/ 0 w 1047750"/>
                <a:gd name="connsiteY0" fmla="*/ 523875 h 1047750"/>
                <a:gd name="connsiteX1" fmla="*/ 523875 w 1047750"/>
                <a:gd name="connsiteY1" fmla="*/ 0 h 1047750"/>
                <a:gd name="connsiteX2" fmla="*/ 1047750 w 1047750"/>
                <a:gd name="connsiteY2" fmla="*/ 523875 h 1047750"/>
                <a:gd name="connsiteX3" fmla="*/ 523875 w 1047750"/>
                <a:gd name="connsiteY3" fmla="*/ 1047750 h 1047750"/>
                <a:gd name="connsiteX4" fmla="*/ 0 w 1047750"/>
                <a:gd name="connsiteY4" fmla="*/ 523875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750" h="1047750">
                  <a:moveTo>
                    <a:pt x="0" y="523875"/>
                  </a:moveTo>
                  <a:cubicBezTo>
                    <a:pt x="0" y="234547"/>
                    <a:pt x="234547" y="0"/>
                    <a:pt x="523875" y="0"/>
                  </a:cubicBezTo>
                  <a:cubicBezTo>
                    <a:pt x="813203" y="0"/>
                    <a:pt x="1047750" y="234547"/>
                    <a:pt x="1047750" y="523875"/>
                  </a:cubicBezTo>
                  <a:cubicBezTo>
                    <a:pt x="1047750" y="813203"/>
                    <a:pt x="813203" y="1047750"/>
                    <a:pt x="523875" y="1047750"/>
                  </a:cubicBezTo>
                  <a:cubicBezTo>
                    <a:pt x="234547" y="1047750"/>
                    <a:pt x="0" y="813203"/>
                    <a:pt x="0" y="523875"/>
                  </a:cubicBezTo>
                  <a:close/>
                </a:path>
              </a:pathLst>
            </a:custGeom>
            <a:solidFill>
              <a:srgbClr val="ED8B0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8679" tIns="168679" rIns="168679" bIns="168679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kern="12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17740" y="2665515"/>
              <a:ext cx="843372" cy="424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ru-RU" b="1" dirty="0" smtClean="0">
                  <a:solidFill>
                    <a:schemeClr val="bg1"/>
                  </a:solidFill>
                  <a:ea typeface="Roboto Light" panose="02000000000000000000" pitchFamily="2" charset="0"/>
                  <a:cs typeface="Oswald Regular"/>
                </a:rPr>
                <a:t>60 РГО</a:t>
              </a:r>
              <a:endParaRPr lang="en-US" b="1" dirty="0" smtClean="0">
                <a:solidFill>
                  <a:schemeClr val="bg1"/>
                </a:solidFill>
                <a:ea typeface="Roboto Light" panose="02000000000000000000" pitchFamily="2" charset="0"/>
                <a:cs typeface="Oswald Regular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780741" y="1149911"/>
            <a:ext cx="2968828" cy="1891440"/>
            <a:chOff x="7926698" y="2603321"/>
            <a:chExt cx="2968828" cy="1891440"/>
          </a:xfrm>
        </p:grpSpPr>
        <p:sp>
          <p:nvSpPr>
            <p:cNvPr id="16" name="Freeform 15"/>
            <p:cNvSpPr/>
            <p:nvPr/>
          </p:nvSpPr>
          <p:spPr>
            <a:xfrm>
              <a:off x="8432538" y="2603321"/>
              <a:ext cx="2462988" cy="1891440"/>
            </a:xfrm>
            <a:custGeom>
              <a:avLst/>
              <a:gdLst>
                <a:gd name="connsiteX0" fmla="*/ 0 w 2095500"/>
                <a:gd name="connsiteY0" fmla="*/ 274760 h 1831730"/>
                <a:gd name="connsiteX1" fmla="*/ 1179635 w 2095500"/>
                <a:gd name="connsiteY1" fmla="*/ 274760 h 1831730"/>
                <a:gd name="connsiteX2" fmla="*/ 1179635 w 2095500"/>
                <a:gd name="connsiteY2" fmla="*/ 0 h 1831730"/>
                <a:gd name="connsiteX3" fmla="*/ 2095500 w 2095500"/>
                <a:gd name="connsiteY3" fmla="*/ 915865 h 1831730"/>
                <a:gd name="connsiteX4" fmla="*/ 1179635 w 2095500"/>
                <a:gd name="connsiteY4" fmla="*/ 1831730 h 1831730"/>
                <a:gd name="connsiteX5" fmla="*/ 1179635 w 2095500"/>
                <a:gd name="connsiteY5" fmla="*/ 1556971 h 1831730"/>
                <a:gd name="connsiteX6" fmla="*/ 0 w 2095500"/>
                <a:gd name="connsiteY6" fmla="*/ 1556971 h 1831730"/>
                <a:gd name="connsiteX7" fmla="*/ 0 w 2095500"/>
                <a:gd name="connsiteY7" fmla="*/ 274760 h 183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5500" h="1831730">
                  <a:moveTo>
                    <a:pt x="0" y="274760"/>
                  </a:moveTo>
                  <a:lnTo>
                    <a:pt x="1179635" y="274760"/>
                  </a:lnTo>
                  <a:lnTo>
                    <a:pt x="1179635" y="0"/>
                  </a:lnTo>
                  <a:lnTo>
                    <a:pt x="2095500" y="915865"/>
                  </a:lnTo>
                  <a:lnTo>
                    <a:pt x="1179635" y="1831730"/>
                  </a:lnTo>
                  <a:lnTo>
                    <a:pt x="1179635" y="1556971"/>
                  </a:lnTo>
                  <a:lnTo>
                    <a:pt x="0" y="1556971"/>
                  </a:lnTo>
                  <a:lnTo>
                    <a:pt x="0" y="274760"/>
                  </a:lnTo>
                  <a:close/>
                </a:path>
              </a:pathLst>
            </a:custGeom>
            <a:solidFill>
              <a:srgbClr val="0086CD">
                <a:alpha val="95000"/>
              </a:srgb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4835" tIns="290000" rIns="580549" bIns="289999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400" kern="120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400" kern="120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926698" y="2963361"/>
              <a:ext cx="1081904" cy="1081904"/>
            </a:xfrm>
            <a:custGeom>
              <a:avLst/>
              <a:gdLst>
                <a:gd name="connsiteX0" fmla="*/ 0 w 1047750"/>
                <a:gd name="connsiteY0" fmla="*/ 523875 h 1047750"/>
                <a:gd name="connsiteX1" fmla="*/ 523875 w 1047750"/>
                <a:gd name="connsiteY1" fmla="*/ 0 h 1047750"/>
                <a:gd name="connsiteX2" fmla="*/ 1047750 w 1047750"/>
                <a:gd name="connsiteY2" fmla="*/ 523875 h 1047750"/>
                <a:gd name="connsiteX3" fmla="*/ 523875 w 1047750"/>
                <a:gd name="connsiteY3" fmla="*/ 1047750 h 1047750"/>
                <a:gd name="connsiteX4" fmla="*/ 0 w 1047750"/>
                <a:gd name="connsiteY4" fmla="*/ 523875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750" h="1047750">
                  <a:moveTo>
                    <a:pt x="0" y="523875"/>
                  </a:moveTo>
                  <a:cubicBezTo>
                    <a:pt x="0" y="234547"/>
                    <a:pt x="234547" y="0"/>
                    <a:pt x="523875" y="0"/>
                  </a:cubicBezTo>
                  <a:cubicBezTo>
                    <a:pt x="813203" y="0"/>
                    <a:pt x="1047750" y="234547"/>
                    <a:pt x="1047750" y="523875"/>
                  </a:cubicBezTo>
                  <a:cubicBezTo>
                    <a:pt x="1047750" y="813203"/>
                    <a:pt x="813203" y="1047750"/>
                    <a:pt x="523875" y="1047750"/>
                  </a:cubicBezTo>
                  <a:cubicBezTo>
                    <a:pt x="234547" y="1047750"/>
                    <a:pt x="0" y="813203"/>
                    <a:pt x="0" y="523875"/>
                  </a:cubicBezTo>
                  <a:close/>
                </a:path>
              </a:pathLst>
            </a:custGeom>
            <a:solidFill>
              <a:srgbClr val="ED8B0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8679" tIns="168679" rIns="168679" bIns="168679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kern="12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48225" y="3179385"/>
              <a:ext cx="1587293" cy="7571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ru-RU" b="1" dirty="0" smtClean="0">
                  <a:solidFill>
                    <a:schemeClr val="bg1"/>
                  </a:solidFill>
                  <a:latin typeface="+mj-lt"/>
                  <a:ea typeface="Roboto Light" panose="02000000000000000000" pitchFamily="2" charset="0"/>
                  <a:cs typeface="Oswald Regular"/>
                </a:rPr>
                <a:t>КОРПОРАЦИЯ </a:t>
              </a:r>
            </a:p>
            <a:p>
              <a:pPr algn="ctr">
                <a:lnSpc>
                  <a:spcPct val="120000"/>
                </a:lnSpc>
              </a:pPr>
              <a:r>
                <a:rPr lang="ru-RU" b="1" dirty="0" smtClean="0">
                  <a:solidFill>
                    <a:schemeClr val="bg1"/>
                  </a:solidFill>
                  <a:latin typeface="+mj-lt"/>
                  <a:ea typeface="Roboto Light" panose="02000000000000000000" pitchFamily="2" charset="0"/>
                  <a:cs typeface="Oswald Regular"/>
                </a:rPr>
                <a:t>МСП</a:t>
              </a:r>
              <a:endParaRPr lang="en-US" b="1" dirty="0" smtClean="0">
                <a:solidFill>
                  <a:schemeClr val="bg1"/>
                </a:solidFill>
                <a:latin typeface="+mj-lt"/>
                <a:ea typeface="Roboto Light" panose="02000000000000000000" pitchFamily="2" charset="0"/>
                <a:cs typeface="Oswald Regular"/>
              </a:endParaRPr>
            </a:p>
          </p:txBody>
        </p:sp>
      </p:grp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23392" y="404664"/>
            <a:ext cx="11471920" cy="7920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Национальная гарантийная система</a:t>
            </a:r>
            <a:endParaRPr lang="en-US" sz="2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88232" y="3904633"/>
            <a:ext cx="3600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86CD"/>
              </a:buClr>
            </a:pPr>
            <a:r>
              <a:rPr lang="ru-RU" sz="1600" dirty="0" smtClean="0">
                <a:solidFill>
                  <a:srgbClr val="002060"/>
                </a:solidFill>
              </a:rPr>
              <a:t>Поручительство региональной </a:t>
            </a:r>
            <a:r>
              <a:rPr lang="ru-RU" sz="1600" dirty="0">
                <a:solidFill>
                  <a:srgbClr val="002060"/>
                </a:solidFill>
              </a:rPr>
              <a:t>гарантийной </a:t>
            </a:r>
            <a:r>
              <a:rPr lang="ru-RU" sz="1600" dirty="0" smtClean="0">
                <a:solidFill>
                  <a:srgbClr val="002060"/>
                </a:solidFill>
              </a:rPr>
              <a:t>организации (РГО</a:t>
            </a:r>
            <a:r>
              <a:rPr lang="ru-RU" sz="1600" dirty="0">
                <a:solidFill>
                  <a:srgbClr val="002060"/>
                </a:solidFill>
              </a:rPr>
              <a:t>) </a:t>
            </a:r>
            <a:r>
              <a:rPr lang="ru-RU" sz="1600" dirty="0" smtClean="0">
                <a:solidFill>
                  <a:srgbClr val="002060"/>
                </a:solidFill>
              </a:rPr>
              <a:t>по выдаваемым кредитам:</a:t>
            </a:r>
          </a:p>
          <a:p>
            <a:pPr marL="285750" indent="-28575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</a:rPr>
              <a:t>до </a:t>
            </a:r>
            <a:r>
              <a:rPr lang="ru-RU" sz="1600" b="1" dirty="0">
                <a:solidFill>
                  <a:srgbClr val="002060"/>
                </a:solidFill>
              </a:rPr>
              <a:t>100 млн </a:t>
            </a:r>
            <a:r>
              <a:rPr lang="ru-RU" sz="1600" b="1" dirty="0" smtClean="0">
                <a:solidFill>
                  <a:srgbClr val="002060"/>
                </a:solidFill>
              </a:rPr>
              <a:t>рублей  </a:t>
            </a:r>
            <a:r>
              <a:rPr lang="ru-RU" sz="1600" dirty="0" smtClean="0">
                <a:solidFill>
                  <a:srgbClr val="002060"/>
                </a:solidFill>
              </a:rPr>
              <a:t>для </a:t>
            </a:r>
            <a:r>
              <a:rPr lang="ru-RU" sz="1600" dirty="0">
                <a:solidFill>
                  <a:srgbClr val="002060"/>
                </a:solidFill>
              </a:rPr>
              <a:t>Москвы, Санкт-Петербурга, Новосибирской, Ростовской области, Ставропольского края, </a:t>
            </a:r>
            <a:r>
              <a:rPr lang="ru-RU" sz="1600" dirty="0" smtClean="0">
                <a:solidFill>
                  <a:srgbClr val="002060"/>
                </a:solidFill>
              </a:rPr>
              <a:t>ХМАО. </a:t>
            </a:r>
            <a:endParaRPr lang="ru-RU" sz="1600" b="1" dirty="0">
              <a:solidFill>
                <a:srgbClr val="002060"/>
              </a:solidFill>
            </a:endParaRPr>
          </a:p>
          <a:p>
            <a:pPr marL="285750" indent="-28575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</a:rPr>
              <a:t>до </a:t>
            </a:r>
            <a:r>
              <a:rPr lang="ru-RU" sz="1600" b="1" dirty="0">
                <a:solidFill>
                  <a:srgbClr val="002060"/>
                </a:solidFill>
              </a:rPr>
              <a:t>25 млн </a:t>
            </a:r>
            <a:r>
              <a:rPr lang="ru-RU" sz="1600" b="1" dirty="0" smtClean="0">
                <a:solidFill>
                  <a:srgbClr val="002060"/>
                </a:solidFill>
              </a:rPr>
              <a:t>рублей</a:t>
            </a:r>
            <a:r>
              <a:rPr lang="ru-RU" sz="1600" dirty="0" smtClean="0">
                <a:solidFill>
                  <a:srgbClr val="002060"/>
                </a:solidFill>
              </a:rPr>
              <a:t> для остальных регионов</a:t>
            </a:r>
          </a:p>
          <a:p>
            <a:pPr>
              <a:buClr>
                <a:srgbClr val="0086CD"/>
              </a:buClr>
            </a:pPr>
            <a:endParaRPr lang="ru-RU" sz="1600" b="1" dirty="0" smtClean="0">
              <a:solidFill>
                <a:srgbClr val="575757"/>
              </a:solidFill>
            </a:endParaRPr>
          </a:p>
          <a:p>
            <a:pPr>
              <a:buClr>
                <a:srgbClr val="0086CD"/>
              </a:buClr>
            </a:pPr>
            <a:endParaRPr lang="ru-RU" sz="1600" dirty="0">
              <a:solidFill>
                <a:srgbClr val="575757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95800" y="3501008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86CD"/>
              </a:buClr>
              <a:buFont typeface="Wingdings" pitchFamily="2" charset="2"/>
              <a:buChar char="§"/>
            </a:pPr>
            <a:endParaRPr lang="en-US" sz="2000" dirty="0">
              <a:solidFill>
                <a:srgbClr val="575757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256240" y="3212976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86CD"/>
              </a:buClr>
              <a:buFont typeface="Wingdings" pitchFamily="2" charset="2"/>
              <a:buChar char="§"/>
            </a:pPr>
            <a:endParaRPr lang="en-US" sz="2000" dirty="0">
              <a:solidFill>
                <a:srgbClr val="575757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42358" y="3560804"/>
            <a:ext cx="3600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86CD"/>
              </a:buClr>
            </a:pPr>
            <a:r>
              <a:rPr lang="ru-RU" sz="1600" dirty="0" smtClean="0">
                <a:solidFill>
                  <a:srgbClr val="002060"/>
                </a:solidFill>
              </a:rPr>
              <a:t>Гарантии Корпорации МСП по выдаваемым кредитам: от</a:t>
            </a:r>
            <a:r>
              <a:rPr lang="ru-RU" sz="1600" b="1" dirty="0" smtClean="0">
                <a:solidFill>
                  <a:srgbClr val="002060"/>
                </a:solidFill>
              </a:rPr>
              <a:t> 5 </a:t>
            </a:r>
            <a:r>
              <a:rPr lang="ru-RU" sz="1600" b="1" dirty="0">
                <a:solidFill>
                  <a:srgbClr val="002060"/>
                </a:solidFill>
              </a:rPr>
              <a:t>млн </a:t>
            </a:r>
            <a:r>
              <a:rPr lang="ru-RU" sz="1600" b="1" dirty="0" smtClean="0">
                <a:solidFill>
                  <a:srgbClr val="002060"/>
                </a:solidFill>
              </a:rPr>
              <a:t>руб</a:t>
            </a:r>
            <a:r>
              <a:rPr lang="ru-RU" sz="1600" dirty="0" smtClean="0">
                <a:solidFill>
                  <a:srgbClr val="002060"/>
                </a:solidFill>
              </a:rPr>
              <a:t>. для всех субъектов МСП независимо от региона.</a:t>
            </a:r>
          </a:p>
          <a:p>
            <a:pPr>
              <a:buClr>
                <a:srgbClr val="0086CD"/>
              </a:buClr>
            </a:pPr>
            <a:r>
              <a:rPr lang="ru-RU" sz="1600" dirty="0" smtClean="0">
                <a:solidFill>
                  <a:srgbClr val="002060"/>
                </a:solidFill>
              </a:rPr>
              <a:t>Банк аккредитован по </a:t>
            </a:r>
            <a:r>
              <a:rPr lang="ru-RU" sz="1600" b="1" dirty="0" smtClean="0">
                <a:solidFill>
                  <a:srgbClr val="002060"/>
                </a:solidFill>
              </a:rPr>
              <a:t>Механизму без повторного </a:t>
            </a:r>
            <a:r>
              <a:rPr lang="ru-RU" sz="1600" b="1" dirty="0" err="1" smtClean="0">
                <a:solidFill>
                  <a:srgbClr val="002060"/>
                </a:solidFill>
              </a:rPr>
              <a:t>андеррайтинга</a:t>
            </a:r>
            <a:r>
              <a:rPr lang="ru-RU" sz="1600" dirty="0" smtClean="0">
                <a:solidFill>
                  <a:srgbClr val="002060"/>
                </a:solidFill>
              </a:rPr>
              <a:t>. Заявки на гарантию до 100 млн руб. рассматриваются Корпорацией МСП в короткий срок с минимальным составом документов заемщика.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>
              <a:buClr>
                <a:srgbClr val="0086CD"/>
              </a:buClr>
            </a:pPr>
            <a:endParaRPr lang="ru-RU" sz="1600" dirty="0">
              <a:solidFill>
                <a:srgbClr val="575757"/>
              </a:solidFill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426" y="6335637"/>
            <a:ext cx="1319450" cy="4057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84152" y="1820398"/>
            <a:ext cx="3011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Региональный уровень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51833" y="1092031"/>
            <a:ext cx="3011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Федеральный уровень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570290" y="1276697"/>
            <a:ext cx="67112" cy="4939545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33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12800" y="332656"/>
            <a:ext cx="10899824" cy="471365"/>
          </a:xfrm>
        </p:spPr>
        <p:txBody>
          <a:bodyPr/>
          <a:lstStyle/>
          <a:p>
            <a:r>
              <a:rPr lang="ru-RU" sz="2800" b="0" dirty="0" smtClean="0">
                <a:solidFill>
                  <a:srgbClr val="002060"/>
                </a:solidFill>
                <a:latin typeface="+mn-lt"/>
              </a:rPr>
              <a:t>Программа субсидирования льготной процентной ставки по кредитам, </a:t>
            </a:r>
            <a:br>
              <a:rPr lang="ru-RU" sz="2800" b="0" dirty="0" smtClean="0">
                <a:solidFill>
                  <a:srgbClr val="002060"/>
                </a:solidFill>
                <a:latin typeface="+mn-lt"/>
              </a:rPr>
            </a:br>
            <a:r>
              <a:rPr lang="ru-RU" sz="2800" b="0" dirty="0" smtClean="0">
                <a:solidFill>
                  <a:srgbClr val="002060"/>
                </a:solidFill>
                <a:latin typeface="+mn-lt"/>
              </a:rPr>
              <a:t>выдаваемым субъектам МСП (1764)</a:t>
            </a:r>
            <a:endParaRPr lang="en-US" sz="28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711200" y="1987547"/>
            <a:ext cx="10160000" cy="4476751"/>
          </a:xfrm>
          <a:custGeom>
            <a:avLst/>
            <a:gdLst/>
            <a:ahLst/>
            <a:cxnLst>
              <a:cxn ang="0">
                <a:pos x="1548" y="674"/>
              </a:cxn>
              <a:cxn ang="0">
                <a:pos x="1577" y="645"/>
              </a:cxn>
              <a:cxn ang="0">
                <a:pos x="1735" y="724"/>
              </a:cxn>
              <a:cxn ang="0">
                <a:pos x="1437" y="784"/>
              </a:cxn>
              <a:cxn ang="0">
                <a:pos x="1474" y="748"/>
              </a:cxn>
              <a:cxn ang="0">
                <a:pos x="1328" y="742"/>
              </a:cxn>
              <a:cxn ang="0">
                <a:pos x="930" y="692"/>
              </a:cxn>
              <a:cxn ang="0">
                <a:pos x="571" y="498"/>
              </a:cxn>
              <a:cxn ang="0">
                <a:pos x="702" y="361"/>
              </a:cxn>
              <a:cxn ang="0">
                <a:pos x="948" y="236"/>
              </a:cxn>
              <a:cxn ang="0">
                <a:pos x="0" y="0"/>
              </a:cxn>
              <a:cxn ang="0">
                <a:pos x="993" y="243"/>
              </a:cxn>
              <a:cxn ang="0">
                <a:pos x="777" y="359"/>
              </a:cxn>
              <a:cxn ang="0">
                <a:pos x="678" y="520"/>
              </a:cxn>
              <a:cxn ang="0">
                <a:pos x="1328" y="670"/>
              </a:cxn>
              <a:cxn ang="0">
                <a:pos x="1548" y="674"/>
              </a:cxn>
            </a:cxnLst>
            <a:rect l="0" t="0" r="r" b="b"/>
            <a:pathLst>
              <a:path w="1735" h="784">
                <a:moveTo>
                  <a:pt x="1548" y="674"/>
                </a:moveTo>
                <a:cubicBezTo>
                  <a:pt x="1577" y="645"/>
                  <a:pt x="1577" y="645"/>
                  <a:pt x="1577" y="645"/>
                </a:cubicBezTo>
                <a:cubicBezTo>
                  <a:pt x="1735" y="724"/>
                  <a:pt x="1735" y="724"/>
                  <a:pt x="1735" y="724"/>
                </a:cubicBezTo>
                <a:cubicBezTo>
                  <a:pt x="1437" y="784"/>
                  <a:pt x="1437" y="784"/>
                  <a:pt x="1437" y="784"/>
                </a:cubicBezTo>
                <a:cubicBezTo>
                  <a:pt x="1474" y="748"/>
                  <a:pt x="1474" y="748"/>
                  <a:pt x="1474" y="748"/>
                </a:cubicBezTo>
                <a:cubicBezTo>
                  <a:pt x="1425" y="747"/>
                  <a:pt x="1376" y="745"/>
                  <a:pt x="1328" y="742"/>
                </a:cubicBezTo>
                <a:cubicBezTo>
                  <a:pt x="1190" y="733"/>
                  <a:pt x="1058" y="716"/>
                  <a:pt x="930" y="692"/>
                </a:cubicBezTo>
                <a:cubicBezTo>
                  <a:pt x="698" y="635"/>
                  <a:pt x="578" y="571"/>
                  <a:pt x="571" y="498"/>
                </a:cubicBezTo>
                <a:cubicBezTo>
                  <a:pt x="562" y="453"/>
                  <a:pt x="606" y="407"/>
                  <a:pt x="702" y="361"/>
                </a:cubicBezTo>
                <a:cubicBezTo>
                  <a:pt x="824" y="313"/>
                  <a:pt x="906" y="271"/>
                  <a:pt x="948" y="236"/>
                </a:cubicBezTo>
                <a:cubicBezTo>
                  <a:pt x="1053" y="130"/>
                  <a:pt x="737" y="51"/>
                  <a:pt x="0" y="0"/>
                </a:cubicBezTo>
                <a:cubicBezTo>
                  <a:pt x="754" y="31"/>
                  <a:pt x="1085" y="112"/>
                  <a:pt x="993" y="243"/>
                </a:cubicBezTo>
                <a:cubicBezTo>
                  <a:pt x="968" y="274"/>
                  <a:pt x="896" y="312"/>
                  <a:pt x="777" y="359"/>
                </a:cubicBezTo>
                <a:cubicBezTo>
                  <a:pt x="664" y="409"/>
                  <a:pt x="631" y="463"/>
                  <a:pt x="678" y="520"/>
                </a:cubicBezTo>
                <a:cubicBezTo>
                  <a:pt x="761" y="606"/>
                  <a:pt x="977" y="656"/>
                  <a:pt x="1328" y="670"/>
                </a:cubicBezTo>
                <a:cubicBezTo>
                  <a:pt x="1396" y="673"/>
                  <a:pt x="1470" y="674"/>
                  <a:pt x="1548" y="674"/>
                </a:cubicBezTo>
                <a:close/>
              </a:path>
            </a:pathLst>
          </a:custGeom>
          <a:solidFill>
            <a:srgbClr val="575757"/>
          </a:solidFill>
          <a:ln w="9525">
            <a:noFill/>
            <a:round/>
            <a:headEnd/>
            <a:tailEnd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4769716" y="2577687"/>
            <a:ext cx="1157245" cy="1836691"/>
            <a:chOff x="1257300" y="1962150"/>
            <a:chExt cx="1257300" cy="1995489"/>
          </a:xfrm>
          <a:solidFill>
            <a:srgbClr val="ED8B00"/>
          </a:solidFill>
        </p:grpSpPr>
        <p:sp>
          <p:nvSpPr>
            <p:cNvPr id="66" name="Wave 65"/>
            <p:cNvSpPr/>
            <p:nvPr/>
          </p:nvSpPr>
          <p:spPr>
            <a:xfrm>
              <a:off x="1447800" y="1962150"/>
              <a:ext cx="1066800" cy="838200"/>
            </a:xfrm>
            <a:prstGeom prst="wave">
              <a:avLst>
                <a:gd name="adj1" fmla="val 636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an 66"/>
            <p:cNvSpPr/>
            <p:nvPr/>
          </p:nvSpPr>
          <p:spPr>
            <a:xfrm>
              <a:off x="1257300" y="3843339"/>
              <a:ext cx="304800" cy="114300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Can 67"/>
            <p:cNvSpPr/>
            <p:nvPr/>
          </p:nvSpPr>
          <p:spPr>
            <a:xfrm>
              <a:off x="1371600" y="1962150"/>
              <a:ext cx="76200" cy="1905000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304696" y="1824084"/>
            <a:ext cx="1112872" cy="1766264"/>
            <a:chOff x="1257300" y="1962150"/>
            <a:chExt cx="1257300" cy="1995489"/>
          </a:xfrm>
          <a:solidFill>
            <a:srgbClr val="ED8B00"/>
          </a:solidFill>
        </p:grpSpPr>
        <p:sp>
          <p:nvSpPr>
            <p:cNvPr id="70" name="Wave 69"/>
            <p:cNvSpPr/>
            <p:nvPr/>
          </p:nvSpPr>
          <p:spPr>
            <a:xfrm>
              <a:off x="1447800" y="1962150"/>
              <a:ext cx="1066800" cy="838200"/>
            </a:xfrm>
            <a:prstGeom prst="wave">
              <a:avLst>
                <a:gd name="adj1" fmla="val 636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an 70"/>
            <p:cNvSpPr/>
            <p:nvPr/>
          </p:nvSpPr>
          <p:spPr>
            <a:xfrm>
              <a:off x="1257300" y="3843339"/>
              <a:ext cx="304800" cy="114300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an 71"/>
            <p:cNvSpPr/>
            <p:nvPr/>
          </p:nvSpPr>
          <p:spPr>
            <a:xfrm>
              <a:off x="1371600" y="1962150"/>
              <a:ext cx="76200" cy="1905000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991908" y="1196099"/>
            <a:ext cx="997336" cy="1582896"/>
            <a:chOff x="1257300" y="1962150"/>
            <a:chExt cx="1257300" cy="1995489"/>
          </a:xfrm>
          <a:solidFill>
            <a:srgbClr val="0086CD"/>
          </a:solidFill>
        </p:grpSpPr>
        <p:sp>
          <p:nvSpPr>
            <p:cNvPr id="74" name="Wave 73"/>
            <p:cNvSpPr/>
            <p:nvPr/>
          </p:nvSpPr>
          <p:spPr>
            <a:xfrm>
              <a:off x="1447800" y="1962150"/>
              <a:ext cx="1066800" cy="838200"/>
            </a:xfrm>
            <a:prstGeom prst="wave">
              <a:avLst>
                <a:gd name="adj1" fmla="val 636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an 74"/>
            <p:cNvSpPr/>
            <p:nvPr/>
          </p:nvSpPr>
          <p:spPr>
            <a:xfrm>
              <a:off x="1257300" y="3843339"/>
              <a:ext cx="304800" cy="114300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an 75"/>
            <p:cNvSpPr/>
            <p:nvPr/>
          </p:nvSpPr>
          <p:spPr>
            <a:xfrm>
              <a:off x="1371600" y="1962150"/>
              <a:ext cx="76200" cy="1905000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409148" y="4077072"/>
            <a:ext cx="1484355" cy="2355853"/>
            <a:chOff x="1257300" y="1962150"/>
            <a:chExt cx="1257300" cy="1995489"/>
          </a:xfrm>
          <a:solidFill>
            <a:srgbClr val="0086CD"/>
          </a:solidFill>
        </p:grpSpPr>
        <p:sp>
          <p:nvSpPr>
            <p:cNvPr id="78" name="Wave 77"/>
            <p:cNvSpPr/>
            <p:nvPr/>
          </p:nvSpPr>
          <p:spPr>
            <a:xfrm>
              <a:off x="1447800" y="1962150"/>
              <a:ext cx="1066800" cy="838200"/>
            </a:xfrm>
            <a:prstGeom prst="wave">
              <a:avLst>
                <a:gd name="adj1" fmla="val 636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an 78"/>
            <p:cNvSpPr/>
            <p:nvPr/>
          </p:nvSpPr>
          <p:spPr>
            <a:xfrm>
              <a:off x="1257300" y="3843339"/>
              <a:ext cx="304800" cy="114300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an 79"/>
            <p:cNvSpPr/>
            <p:nvPr/>
          </p:nvSpPr>
          <p:spPr>
            <a:xfrm>
              <a:off x="1371600" y="1962150"/>
              <a:ext cx="76200" cy="1905000"/>
            </a:xfrm>
            <a:prstGeom prst="ca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919536" y="1178753"/>
            <a:ext cx="5559399" cy="6771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Главное требование – заемщик числится в едином реестре субъектов МСП (сайт ФНС)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478935" y="1528544"/>
            <a:ext cx="4464496" cy="123110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>
              <a:buClr>
                <a:srgbClr val="ED8B00"/>
              </a:buClr>
            </a:pPr>
            <a:r>
              <a:rPr lang="ru-RU" dirty="0" smtClean="0">
                <a:solidFill>
                  <a:srgbClr val="002060"/>
                </a:solidFill>
              </a:rPr>
              <a:t>Заемщик должен относиться к одной из приоритетных отраслей (определяется по ОКВЭД). С сентября 2019 добавлена арендная деятельность и рестораны.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3982" y="2848545"/>
            <a:ext cx="3630533" cy="2062099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Условия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Сумма инвестиционного кредита – до 2 млрд руб.;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Сумма кредита на оборотные цели – до 500 млн руб.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Ставка по кредиту – </a:t>
            </a:r>
            <a:r>
              <a:rPr lang="ru-RU" b="1" dirty="0" smtClean="0">
                <a:solidFill>
                  <a:srgbClr val="FF0000"/>
                </a:solidFill>
              </a:rPr>
              <a:t>не выше 8,5% годовых.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426" y="6335637"/>
            <a:ext cx="1319450" cy="405731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7003815" y="3679307"/>
            <a:ext cx="4464496" cy="2062099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>
              <a:buClr>
                <a:srgbClr val="ED8B00"/>
              </a:buClr>
            </a:pPr>
            <a:r>
              <a:rPr lang="ru-RU" dirty="0" smtClean="0">
                <a:solidFill>
                  <a:srgbClr val="002060"/>
                </a:solidFill>
              </a:rPr>
              <a:t>Для торговых предприятий:</a:t>
            </a:r>
          </a:p>
          <a:p>
            <a:pPr marL="285750" indent="-285750">
              <a:buClr>
                <a:srgbClr val="ED8B00"/>
              </a:buClr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rgbClr val="002060"/>
                </a:solidFill>
              </a:rPr>
              <a:t>Микропредприятия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buClr>
                <a:srgbClr val="ED8B00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В ДФО, СЗФО и Р. Крым</a:t>
            </a:r>
          </a:p>
          <a:p>
            <a:pPr marL="285750" indent="-285750">
              <a:buClr>
                <a:srgbClr val="ED8B00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В моногородах</a:t>
            </a:r>
          </a:p>
          <a:p>
            <a:pPr>
              <a:buClr>
                <a:srgbClr val="ED8B00"/>
              </a:buClr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Clr>
                <a:srgbClr val="ED8B00"/>
              </a:buClr>
            </a:pPr>
            <a:r>
              <a:rPr lang="ru-RU" dirty="0" smtClean="0">
                <a:solidFill>
                  <a:srgbClr val="002060"/>
                </a:solidFill>
              </a:rPr>
              <a:t>Другие торговые предприятия - </a:t>
            </a:r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buClr>
                <a:srgbClr val="ED8B00"/>
              </a:buClr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88335" y="3743203"/>
            <a:ext cx="2541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accent5">
                    <a:lumMod val="50000"/>
                  </a:schemeClr>
                </a:solidFill>
              </a:rPr>
              <a:t>}</a:t>
            </a:r>
            <a:endParaRPr lang="ru-RU" sz="8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127065" y="4100087"/>
            <a:ext cx="2012363" cy="615549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>
              <a:buClr>
                <a:srgbClr val="ED8B00"/>
              </a:buClr>
            </a:pPr>
            <a:r>
              <a:rPr lang="ru-RU" sz="1600" dirty="0" smtClean="0">
                <a:solidFill>
                  <a:srgbClr val="002060"/>
                </a:solidFill>
              </a:rPr>
              <a:t>Инвестиционные и оборотные кредиты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45241" y="4797772"/>
            <a:ext cx="2012363" cy="86177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>
              <a:buClr>
                <a:srgbClr val="ED8B00"/>
              </a:buClr>
            </a:pPr>
            <a:r>
              <a:rPr lang="ru-RU" sz="1600" dirty="0" smtClean="0">
                <a:solidFill>
                  <a:srgbClr val="002060"/>
                </a:solidFill>
              </a:rPr>
              <a:t>Только Инвестиционные </a:t>
            </a:r>
          </a:p>
          <a:p>
            <a:pPr>
              <a:buClr>
                <a:srgbClr val="ED8B00"/>
              </a:buClr>
            </a:pPr>
            <a:r>
              <a:rPr lang="ru-RU" sz="1600" dirty="0" smtClean="0">
                <a:solidFill>
                  <a:srgbClr val="002060"/>
                </a:solidFill>
              </a:rPr>
              <a:t>кредиты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429025"/>
      </p:ext>
    </p:extLst>
  </p:cSld>
  <p:clrMapOvr>
    <a:masterClrMapping/>
  </p:clrMapOvr>
  <p:transition advTm="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81" grpId="0"/>
      <p:bldP spid="83" grpId="0"/>
      <p:bldP spid="25" grpId="0"/>
      <p:bldP spid="26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498" y="260648"/>
            <a:ext cx="10488488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vi-VN" dirty="0"/>
          </a:p>
        </p:txBody>
      </p:sp>
      <p:grpSp>
        <p:nvGrpSpPr>
          <p:cNvPr id="41" name="Group 40"/>
          <p:cNvGrpSpPr/>
          <p:nvPr/>
        </p:nvGrpSpPr>
        <p:grpSpPr>
          <a:xfrm>
            <a:off x="4007768" y="1809416"/>
            <a:ext cx="4160676" cy="3598110"/>
            <a:chOff x="4007768" y="1772815"/>
            <a:chExt cx="4160676" cy="3598110"/>
          </a:xfrm>
        </p:grpSpPr>
        <p:grpSp>
          <p:nvGrpSpPr>
            <p:cNvPr id="3" name="Group 2"/>
            <p:cNvGrpSpPr/>
            <p:nvPr/>
          </p:nvGrpSpPr>
          <p:grpSpPr>
            <a:xfrm>
              <a:off x="4007768" y="1772815"/>
              <a:ext cx="4160676" cy="1928565"/>
              <a:chOff x="3884475" y="2091874"/>
              <a:chExt cx="3102101" cy="1437893"/>
            </a:xfrm>
          </p:grpSpPr>
          <p:grpSp>
            <p:nvGrpSpPr>
              <p:cNvPr id="4" name="Group 3"/>
              <p:cNvGrpSpPr/>
              <p:nvPr/>
            </p:nvGrpSpPr>
            <p:grpSpPr>
              <a:xfrm rot="2700000">
                <a:off x="3884475" y="2091875"/>
                <a:ext cx="1437892" cy="1437892"/>
                <a:chOff x="4748213" y="2079625"/>
                <a:chExt cx="2695576" cy="2695576"/>
              </a:xfrm>
            </p:grpSpPr>
            <p:sp>
              <p:nvSpPr>
                <p:cNvPr id="32" name="Freeform 5"/>
                <p:cNvSpPr>
                  <a:spLocks/>
                </p:cNvSpPr>
                <p:nvPr/>
              </p:nvSpPr>
              <p:spPr bwMode="auto">
                <a:xfrm>
                  <a:off x="6905626" y="2079625"/>
                  <a:ext cx="538163" cy="2695575"/>
                </a:xfrm>
                <a:custGeom>
                  <a:avLst/>
                  <a:gdLst>
                    <a:gd name="T0" fmla="*/ 339 w 339"/>
                    <a:gd name="T1" fmla="*/ 1359 h 1698"/>
                    <a:gd name="T2" fmla="*/ 339 w 339"/>
                    <a:gd name="T3" fmla="*/ 339 h 1698"/>
                    <a:gd name="T4" fmla="*/ 0 w 339"/>
                    <a:gd name="T5" fmla="*/ 0 h 1698"/>
                    <a:gd name="T6" fmla="*/ 0 w 339"/>
                    <a:gd name="T7" fmla="*/ 1698 h 1698"/>
                    <a:gd name="T8" fmla="*/ 339 w 339"/>
                    <a:gd name="T9" fmla="*/ 1359 h 16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9" h="1698">
                      <a:moveTo>
                        <a:pt x="339" y="1359"/>
                      </a:moveTo>
                      <a:lnTo>
                        <a:pt x="339" y="339"/>
                      </a:lnTo>
                      <a:lnTo>
                        <a:pt x="0" y="0"/>
                      </a:lnTo>
                      <a:lnTo>
                        <a:pt x="0" y="1698"/>
                      </a:lnTo>
                      <a:lnTo>
                        <a:pt x="339" y="1359"/>
                      </a:lnTo>
                      <a:close/>
                    </a:path>
                  </a:pathLst>
                </a:custGeom>
                <a:solidFill>
                  <a:srgbClr val="0086C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3" name="Freeform 6"/>
                <p:cNvSpPr>
                  <a:spLocks/>
                </p:cNvSpPr>
                <p:nvPr/>
              </p:nvSpPr>
              <p:spPr bwMode="auto">
                <a:xfrm>
                  <a:off x="6877776" y="4095025"/>
                  <a:ext cx="538164" cy="169862"/>
                </a:xfrm>
                <a:custGeom>
                  <a:avLst/>
                  <a:gdLst>
                    <a:gd name="T0" fmla="*/ 339 w 339"/>
                    <a:gd name="T1" fmla="*/ 107 h 107"/>
                    <a:gd name="T2" fmla="*/ 0 w 339"/>
                    <a:gd name="T3" fmla="*/ 107 h 107"/>
                    <a:gd name="T4" fmla="*/ 0 w 339"/>
                    <a:gd name="T5" fmla="*/ 0 h 107"/>
                    <a:gd name="T6" fmla="*/ 339 w 339"/>
                    <a:gd name="T7" fmla="*/ 107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9" h="107">
                      <a:moveTo>
                        <a:pt x="339" y="107"/>
                      </a:moveTo>
                      <a:lnTo>
                        <a:pt x="0" y="107"/>
                      </a:lnTo>
                      <a:lnTo>
                        <a:pt x="0" y="0"/>
                      </a:lnTo>
                      <a:lnTo>
                        <a:pt x="339" y="107"/>
                      </a:lnTo>
                      <a:close/>
                    </a:path>
                  </a:pathLst>
                </a:custGeom>
                <a:solidFill>
                  <a:srgbClr val="5757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4" name="Freeform 7"/>
                <p:cNvSpPr>
                  <a:spLocks/>
                </p:cNvSpPr>
                <p:nvPr/>
              </p:nvSpPr>
              <p:spPr bwMode="auto">
                <a:xfrm>
                  <a:off x="4748213" y="4237038"/>
                  <a:ext cx="2695575" cy="538163"/>
                </a:xfrm>
                <a:custGeom>
                  <a:avLst/>
                  <a:gdLst>
                    <a:gd name="T0" fmla="*/ 0 w 1698"/>
                    <a:gd name="T1" fmla="*/ 0 h 339"/>
                    <a:gd name="T2" fmla="*/ 339 w 1698"/>
                    <a:gd name="T3" fmla="*/ 339 h 339"/>
                    <a:gd name="T4" fmla="*/ 1359 w 1698"/>
                    <a:gd name="T5" fmla="*/ 339 h 339"/>
                    <a:gd name="T6" fmla="*/ 1698 w 1698"/>
                    <a:gd name="T7" fmla="*/ 0 h 339"/>
                    <a:gd name="T8" fmla="*/ 0 w 1698"/>
                    <a:gd name="T9" fmla="*/ 0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98" h="339">
                      <a:moveTo>
                        <a:pt x="0" y="0"/>
                      </a:moveTo>
                      <a:lnTo>
                        <a:pt x="339" y="339"/>
                      </a:lnTo>
                      <a:lnTo>
                        <a:pt x="1359" y="339"/>
                      </a:lnTo>
                      <a:lnTo>
                        <a:pt x="169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757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5" name="Freeform 8"/>
                <p:cNvSpPr>
                  <a:spLocks/>
                </p:cNvSpPr>
                <p:nvPr/>
              </p:nvSpPr>
              <p:spPr bwMode="auto">
                <a:xfrm>
                  <a:off x="5286376" y="4237038"/>
                  <a:ext cx="169863" cy="538163"/>
                </a:xfrm>
                <a:custGeom>
                  <a:avLst/>
                  <a:gdLst>
                    <a:gd name="T0" fmla="*/ 0 w 107"/>
                    <a:gd name="T1" fmla="*/ 339 h 339"/>
                    <a:gd name="T2" fmla="*/ 0 w 107"/>
                    <a:gd name="T3" fmla="*/ 0 h 339"/>
                    <a:gd name="T4" fmla="*/ 107 w 107"/>
                    <a:gd name="T5" fmla="*/ 0 h 339"/>
                    <a:gd name="T6" fmla="*/ 0 w 107"/>
                    <a:gd name="T7" fmla="*/ 339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7" h="339">
                      <a:moveTo>
                        <a:pt x="0" y="339"/>
                      </a:moveTo>
                      <a:lnTo>
                        <a:pt x="0" y="0"/>
                      </a:lnTo>
                      <a:lnTo>
                        <a:pt x="107" y="0"/>
                      </a:lnTo>
                      <a:lnTo>
                        <a:pt x="0" y="339"/>
                      </a:lnTo>
                      <a:close/>
                    </a:path>
                  </a:pathLst>
                </a:custGeom>
                <a:solidFill>
                  <a:srgbClr val="0086C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6" name="Freeform 9"/>
                <p:cNvSpPr>
                  <a:spLocks/>
                </p:cNvSpPr>
                <p:nvPr/>
              </p:nvSpPr>
              <p:spPr bwMode="auto">
                <a:xfrm>
                  <a:off x="4748213" y="2079625"/>
                  <a:ext cx="538163" cy="2695575"/>
                </a:xfrm>
                <a:custGeom>
                  <a:avLst/>
                  <a:gdLst>
                    <a:gd name="T0" fmla="*/ 0 w 339"/>
                    <a:gd name="T1" fmla="*/ 339 h 1698"/>
                    <a:gd name="T2" fmla="*/ 0 w 339"/>
                    <a:gd name="T3" fmla="*/ 1359 h 1698"/>
                    <a:gd name="T4" fmla="*/ 339 w 339"/>
                    <a:gd name="T5" fmla="*/ 1698 h 1698"/>
                    <a:gd name="T6" fmla="*/ 339 w 339"/>
                    <a:gd name="T7" fmla="*/ 0 h 1698"/>
                    <a:gd name="T8" fmla="*/ 0 w 339"/>
                    <a:gd name="T9" fmla="*/ 339 h 16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9" h="1698">
                      <a:moveTo>
                        <a:pt x="0" y="339"/>
                      </a:moveTo>
                      <a:lnTo>
                        <a:pt x="0" y="1359"/>
                      </a:lnTo>
                      <a:lnTo>
                        <a:pt x="339" y="1698"/>
                      </a:lnTo>
                      <a:lnTo>
                        <a:pt x="339" y="0"/>
                      </a:lnTo>
                      <a:lnTo>
                        <a:pt x="0" y="339"/>
                      </a:lnTo>
                      <a:close/>
                    </a:path>
                  </a:pathLst>
                </a:custGeom>
                <a:solidFill>
                  <a:srgbClr val="ED8B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7" name="Freeform 10"/>
                <p:cNvSpPr>
                  <a:spLocks/>
                </p:cNvSpPr>
                <p:nvPr/>
              </p:nvSpPr>
              <p:spPr bwMode="auto">
                <a:xfrm>
                  <a:off x="4748213" y="2617788"/>
                  <a:ext cx="538163" cy="169863"/>
                </a:xfrm>
                <a:custGeom>
                  <a:avLst/>
                  <a:gdLst>
                    <a:gd name="T0" fmla="*/ 0 w 339"/>
                    <a:gd name="T1" fmla="*/ 0 h 107"/>
                    <a:gd name="T2" fmla="*/ 339 w 339"/>
                    <a:gd name="T3" fmla="*/ 0 h 107"/>
                    <a:gd name="T4" fmla="*/ 339 w 339"/>
                    <a:gd name="T5" fmla="*/ 107 h 107"/>
                    <a:gd name="T6" fmla="*/ 0 w 339"/>
                    <a:gd name="T7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9" h="107">
                      <a:moveTo>
                        <a:pt x="0" y="0"/>
                      </a:moveTo>
                      <a:lnTo>
                        <a:pt x="339" y="0"/>
                      </a:lnTo>
                      <a:lnTo>
                        <a:pt x="339" y="1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86C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8" name="Freeform 11"/>
                <p:cNvSpPr>
                  <a:spLocks/>
                </p:cNvSpPr>
                <p:nvPr/>
              </p:nvSpPr>
              <p:spPr bwMode="auto">
                <a:xfrm>
                  <a:off x="4748213" y="2079625"/>
                  <a:ext cx="2157413" cy="538163"/>
                </a:xfrm>
                <a:custGeom>
                  <a:avLst/>
                  <a:gdLst>
                    <a:gd name="T0" fmla="*/ 678 w 1359"/>
                    <a:gd name="T1" fmla="*/ 0 h 339"/>
                    <a:gd name="T2" fmla="*/ 339 w 1359"/>
                    <a:gd name="T3" fmla="*/ 0 h 339"/>
                    <a:gd name="T4" fmla="*/ 0 w 1359"/>
                    <a:gd name="T5" fmla="*/ 339 h 339"/>
                    <a:gd name="T6" fmla="*/ 339 w 1359"/>
                    <a:gd name="T7" fmla="*/ 339 h 339"/>
                    <a:gd name="T8" fmla="*/ 678 w 1359"/>
                    <a:gd name="T9" fmla="*/ 339 h 339"/>
                    <a:gd name="T10" fmla="*/ 1359 w 1359"/>
                    <a:gd name="T11" fmla="*/ 339 h 339"/>
                    <a:gd name="T12" fmla="*/ 1359 w 1359"/>
                    <a:gd name="T13" fmla="*/ 0 h 339"/>
                    <a:gd name="T14" fmla="*/ 678 w 1359"/>
                    <a:gd name="T15" fmla="*/ 0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359" h="339">
                      <a:moveTo>
                        <a:pt x="678" y="0"/>
                      </a:moveTo>
                      <a:lnTo>
                        <a:pt x="339" y="0"/>
                      </a:lnTo>
                      <a:lnTo>
                        <a:pt x="0" y="339"/>
                      </a:lnTo>
                      <a:lnTo>
                        <a:pt x="339" y="339"/>
                      </a:lnTo>
                      <a:lnTo>
                        <a:pt x="678" y="339"/>
                      </a:lnTo>
                      <a:lnTo>
                        <a:pt x="1359" y="339"/>
                      </a:lnTo>
                      <a:lnTo>
                        <a:pt x="1359" y="0"/>
                      </a:lnTo>
                      <a:lnTo>
                        <a:pt x="678" y="0"/>
                      </a:lnTo>
                      <a:close/>
                    </a:path>
                  </a:pathLst>
                </a:custGeom>
                <a:solidFill>
                  <a:srgbClr val="5757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9" name="Freeform 12"/>
                <p:cNvSpPr>
                  <a:spLocks/>
                </p:cNvSpPr>
                <p:nvPr/>
              </p:nvSpPr>
              <p:spPr bwMode="auto">
                <a:xfrm>
                  <a:off x="6735763" y="2079625"/>
                  <a:ext cx="169863" cy="538163"/>
                </a:xfrm>
                <a:custGeom>
                  <a:avLst/>
                  <a:gdLst>
                    <a:gd name="T0" fmla="*/ 107 w 107"/>
                    <a:gd name="T1" fmla="*/ 0 h 339"/>
                    <a:gd name="T2" fmla="*/ 107 w 107"/>
                    <a:gd name="T3" fmla="*/ 339 h 339"/>
                    <a:gd name="T4" fmla="*/ 0 w 107"/>
                    <a:gd name="T5" fmla="*/ 339 h 339"/>
                    <a:gd name="T6" fmla="*/ 107 w 107"/>
                    <a:gd name="T7" fmla="*/ 0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7" h="339">
                      <a:moveTo>
                        <a:pt x="107" y="0"/>
                      </a:moveTo>
                      <a:lnTo>
                        <a:pt x="107" y="339"/>
                      </a:lnTo>
                      <a:lnTo>
                        <a:pt x="0" y="339"/>
                      </a:lnTo>
                      <a:lnTo>
                        <a:pt x="107" y="0"/>
                      </a:lnTo>
                      <a:close/>
                    </a:path>
                  </a:pathLst>
                </a:custGeom>
                <a:solidFill>
                  <a:srgbClr val="ED8B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 rot="2700000">
                <a:off x="5548684" y="2091874"/>
                <a:ext cx="1437892" cy="1437892"/>
                <a:chOff x="4748213" y="2079625"/>
                <a:chExt cx="2695576" cy="2695576"/>
              </a:xfrm>
            </p:grpSpPr>
            <p:sp>
              <p:nvSpPr>
                <p:cNvPr id="16" name="Freeform 5"/>
                <p:cNvSpPr>
                  <a:spLocks/>
                </p:cNvSpPr>
                <p:nvPr/>
              </p:nvSpPr>
              <p:spPr bwMode="auto">
                <a:xfrm>
                  <a:off x="6905626" y="2079625"/>
                  <a:ext cx="538163" cy="2695575"/>
                </a:xfrm>
                <a:custGeom>
                  <a:avLst/>
                  <a:gdLst>
                    <a:gd name="T0" fmla="*/ 339 w 339"/>
                    <a:gd name="T1" fmla="*/ 1359 h 1698"/>
                    <a:gd name="T2" fmla="*/ 339 w 339"/>
                    <a:gd name="T3" fmla="*/ 339 h 1698"/>
                    <a:gd name="T4" fmla="*/ 0 w 339"/>
                    <a:gd name="T5" fmla="*/ 0 h 1698"/>
                    <a:gd name="T6" fmla="*/ 0 w 339"/>
                    <a:gd name="T7" fmla="*/ 1698 h 1698"/>
                    <a:gd name="T8" fmla="*/ 339 w 339"/>
                    <a:gd name="T9" fmla="*/ 1359 h 16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9" h="1698">
                      <a:moveTo>
                        <a:pt x="339" y="1359"/>
                      </a:moveTo>
                      <a:lnTo>
                        <a:pt x="339" y="339"/>
                      </a:lnTo>
                      <a:lnTo>
                        <a:pt x="0" y="0"/>
                      </a:lnTo>
                      <a:lnTo>
                        <a:pt x="0" y="1698"/>
                      </a:lnTo>
                      <a:lnTo>
                        <a:pt x="339" y="1359"/>
                      </a:lnTo>
                      <a:close/>
                    </a:path>
                  </a:pathLst>
                </a:custGeom>
                <a:solidFill>
                  <a:srgbClr val="ED8B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" name="Freeform 6"/>
                <p:cNvSpPr>
                  <a:spLocks/>
                </p:cNvSpPr>
                <p:nvPr/>
              </p:nvSpPr>
              <p:spPr bwMode="auto">
                <a:xfrm>
                  <a:off x="6905626" y="4067175"/>
                  <a:ext cx="538163" cy="169863"/>
                </a:xfrm>
                <a:custGeom>
                  <a:avLst/>
                  <a:gdLst>
                    <a:gd name="T0" fmla="*/ 339 w 339"/>
                    <a:gd name="T1" fmla="*/ 107 h 107"/>
                    <a:gd name="T2" fmla="*/ 0 w 339"/>
                    <a:gd name="T3" fmla="*/ 107 h 107"/>
                    <a:gd name="T4" fmla="*/ 0 w 339"/>
                    <a:gd name="T5" fmla="*/ 0 h 107"/>
                    <a:gd name="T6" fmla="*/ 339 w 339"/>
                    <a:gd name="T7" fmla="*/ 107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9" h="107">
                      <a:moveTo>
                        <a:pt x="339" y="107"/>
                      </a:moveTo>
                      <a:lnTo>
                        <a:pt x="0" y="107"/>
                      </a:lnTo>
                      <a:lnTo>
                        <a:pt x="0" y="0"/>
                      </a:lnTo>
                      <a:lnTo>
                        <a:pt x="339" y="107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" name="Freeform 7"/>
                <p:cNvSpPr>
                  <a:spLocks/>
                </p:cNvSpPr>
                <p:nvPr/>
              </p:nvSpPr>
              <p:spPr bwMode="auto">
                <a:xfrm>
                  <a:off x="4748213" y="4237038"/>
                  <a:ext cx="2695575" cy="538163"/>
                </a:xfrm>
                <a:custGeom>
                  <a:avLst/>
                  <a:gdLst>
                    <a:gd name="T0" fmla="*/ 0 w 1698"/>
                    <a:gd name="T1" fmla="*/ 0 h 339"/>
                    <a:gd name="T2" fmla="*/ 339 w 1698"/>
                    <a:gd name="T3" fmla="*/ 339 h 339"/>
                    <a:gd name="T4" fmla="*/ 1359 w 1698"/>
                    <a:gd name="T5" fmla="*/ 339 h 339"/>
                    <a:gd name="T6" fmla="*/ 1698 w 1698"/>
                    <a:gd name="T7" fmla="*/ 0 h 339"/>
                    <a:gd name="T8" fmla="*/ 0 w 1698"/>
                    <a:gd name="T9" fmla="*/ 0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98" h="339">
                      <a:moveTo>
                        <a:pt x="0" y="0"/>
                      </a:moveTo>
                      <a:lnTo>
                        <a:pt x="339" y="339"/>
                      </a:lnTo>
                      <a:lnTo>
                        <a:pt x="1359" y="339"/>
                      </a:lnTo>
                      <a:lnTo>
                        <a:pt x="169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757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" name="Freeform 8"/>
                <p:cNvSpPr>
                  <a:spLocks/>
                </p:cNvSpPr>
                <p:nvPr/>
              </p:nvSpPr>
              <p:spPr bwMode="auto">
                <a:xfrm>
                  <a:off x="5286376" y="4237038"/>
                  <a:ext cx="169863" cy="538163"/>
                </a:xfrm>
                <a:custGeom>
                  <a:avLst/>
                  <a:gdLst>
                    <a:gd name="T0" fmla="*/ 0 w 107"/>
                    <a:gd name="T1" fmla="*/ 339 h 339"/>
                    <a:gd name="T2" fmla="*/ 0 w 107"/>
                    <a:gd name="T3" fmla="*/ 0 h 339"/>
                    <a:gd name="T4" fmla="*/ 107 w 107"/>
                    <a:gd name="T5" fmla="*/ 0 h 339"/>
                    <a:gd name="T6" fmla="*/ 0 w 107"/>
                    <a:gd name="T7" fmla="*/ 339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7" h="339">
                      <a:moveTo>
                        <a:pt x="0" y="339"/>
                      </a:moveTo>
                      <a:lnTo>
                        <a:pt x="0" y="0"/>
                      </a:lnTo>
                      <a:lnTo>
                        <a:pt x="107" y="0"/>
                      </a:lnTo>
                      <a:lnTo>
                        <a:pt x="0" y="339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" name="Freeform 9"/>
                <p:cNvSpPr>
                  <a:spLocks/>
                </p:cNvSpPr>
                <p:nvPr/>
              </p:nvSpPr>
              <p:spPr bwMode="auto">
                <a:xfrm>
                  <a:off x="4748213" y="2079625"/>
                  <a:ext cx="538163" cy="2695575"/>
                </a:xfrm>
                <a:custGeom>
                  <a:avLst/>
                  <a:gdLst>
                    <a:gd name="T0" fmla="*/ 0 w 339"/>
                    <a:gd name="T1" fmla="*/ 339 h 1698"/>
                    <a:gd name="T2" fmla="*/ 0 w 339"/>
                    <a:gd name="T3" fmla="*/ 1359 h 1698"/>
                    <a:gd name="T4" fmla="*/ 339 w 339"/>
                    <a:gd name="T5" fmla="*/ 1698 h 1698"/>
                    <a:gd name="T6" fmla="*/ 339 w 339"/>
                    <a:gd name="T7" fmla="*/ 0 h 1698"/>
                    <a:gd name="T8" fmla="*/ 0 w 339"/>
                    <a:gd name="T9" fmla="*/ 339 h 16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9" h="1698">
                      <a:moveTo>
                        <a:pt x="0" y="339"/>
                      </a:moveTo>
                      <a:lnTo>
                        <a:pt x="0" y="1359"/>
                      </a:lnTo>
                      <a:lnTo>
                        <a:pt x="339" y="1698"/>
                      </a:lnTo>
                      <a:lnTo>
                        <a:pt x="339" y="0"/>
                      </a:lnTo>
                      <a:lnTo>
                        <a:pt x="0" y="339"/>
                      </a:lnTo>
                      <a:close/>
                    </a:path>
                  </a:pathLst>
                </a:custGeom>
                <a:solidFill>
                  <a:srgbClr val="ED8B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" name="Freeform 10"/>
                <p:cNvSpPr>
                  <a:spLocks/>
                </p:cNvSpPr>
                <p:nvPr/>
              </p:nvSpPr>
              <p:spPr bwMode="auto">
                <a:xfrm>
                  <a:off x="4748213" y="2617788"/>
                  <a:ext cx="538163" cy="169863"/>
                </a:xfrm>
                <a:custGeom>
                  <a:avLst/>
                  <a:gdLst>
                    <a:gd name="T0" fmla="*/ 0 w 339"/>
                    <a:gd name="T1" fmla="*/ 0 h 107"/>
                    <a:gd name="T2" fmla="*/ 339 w 339"/>
                    <a:gd name="T3" fmla="*/ 0 h 107"/>
                    <a:gd name="T4" fmla="*/ 339 w 339"/>
                    <a:gd name="T5" fmla="*/ 107 h 107"/>
                    <a:gd name="T6" fmla="*/ 0 w 339"/>
                    <a:gd name="T7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9" h="107">
                      <a:moveTo>
                        <a:pt x="0" y="0"/>
                      </a:moveTo>
                      <a:lnTo>
                        <a:pt x="339" y="0"/>
                      </a:lnTo>
                      <a:lnTo>
                        <a:pt x="339" y="1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757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" name="Freeform 11"/>
                <p:cNvSpPr>
                  <a:spLocks/>
                </p:cNvSpPr>
                <p:nvPr/>
              </p:nvSpPr>
              <p:spPr bwMode="auto">
                <a:xfrm>
                  <a:off x="4748213" y="2079625"/>
                  <a:ext cx="2157413" cy="538163"/>
                </a:xfrm>
                <a:custGeom>
                  <a:avLst/>
                  <a:gdLst>
                    <a:gd name="T0" fmla="*/ 678 w 1359"/>
                    <a:gd name="T1" fmla="*/ 0 h 339"/>
                    <a:gd name="T2" fmla="*/ 339 w 1359"/>
                    <a:gd name="T3" fmla="*/ 0 h 339"/>
                    <a:gd name="T4" fmla="*/ 0 w 1359"/>
                    <a:gd name="T5" fmla="*/ 339 h 339"/>
                    <a:gd name="T6" fmla="*/ 339 w 1359"/>
                    <a:gd name="T7" fmla="*/ 339 h 339"/>
                    <a:gd name="T8" fmla="*/ 678 w 1359"/>
                    <a:gd name="T9" fmla="*/ 339 h 339"/>
                    <a:gd name="T10" fmla="*/ 1359 w 1359"/>
                    <a:gd name="T11" fmla="*/ 339 h 339"/>
                    <a:gd name="T12" fmla="*/ 1359 w 1359"/>
                    <a:gd name="T13" fmla="*/ 0 h 339"/>
                    <a:gd name="T14" fmla="*/ 678 w 1359"/>
                    <a:gd name="T15" fmla="*/ 0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359" h="339">
                      <a:moveTo>
                        <a:pt x="678" y="0"/>
                      </a:moveTo>
                      <a:lnTo>
                        <a:pt x="339" y="0"/>
                      </a:lnTo>
                      <a:lnTo>
                        <a:pt x="0" y="339"/>
                      </a:lnTo>
                      <a:lnTo>
                        <a:pt x="339" y="339"/>
                      </a:lnTo>
                      <a:lnTo>
                        <a:pt x="678" y="339"/>
                      </a:lnTo>
                      <a:lnTo>
                        <a:pt x="1359" y="339"/>
                      </a:lnTo>
                      <a:lnTo>
                        <a:pt x="1359" y="0"/>
                      </a:lnTo>
                      <a:lnTo>
                        <a:pt x="678" y="0"/>
                      </a:lnTo>
                      <a:close/>
                    </a:path>
                  </a:pathLst>
                </a:custGeom>
                <a:solidFill>
                  <a:srgbClr val="0086C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3" name="Freeform 12"/>
                <p:cNvSpPr>
                  <a:spLocks/>
                </p:cNvSpPr>
                <p:nvPr/>
              </p:nvSpPr>
              <p:spPr bwMode="auto">
                <a:xfrm>
                  <a:off x="6735763" y="2079625"/>
                  <a:ext cx="169863" cy="538163"/>
                </a:xfrm>
                <a:custGeom>
                  <a:avLst/>
                  <a:gdLst>
                    <a:gd name="T0" fmla="*/ 107 w 107"/>
                    <a:gd name="T1" fmla="*/ 0 h 339"/>
                    <a:gd name="T2" fmla="*/ 107 w 107"/>
                    <a:gd name="T3" fmla="*/ 339 h 339"/>
                    <a:gd name="T4" fmla="*/ 0 w 107"/>
                    <a:gd name="T5" fmla="*/ 339 h 339"/>
                    <a:gd name="T6" fmla="*/ 107 w 107"/>
                    <a:gd name="T7" fmla="*/ 0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7" h="339">
                      <a:moveTo>
                        <a:pt x="107" y="0"/>
                      </a:moveTo>
                      <a:lnTo>
                        <a:pt x="107" y="339"/>
                      </a:lnTo>
                      <a:lnTo>
                        <a:pt x="0" y="339"/>
                      </a:lnTo>
                      <a:lnTo>
                        <a:pt x="107" y="0"/>
                      </a:lnTo>
                      <a:close/>
                    </a:path>
                  </a:pathLst>
                </a:custGeom>
                <a:solidFill>
                  <a:srgbClr val="5757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44" name="TextBox 43"/>
            <p:cNvSpPr txBox="1"/>
            <p:nvPr/>
          </p:nvSpPr>
          <p:spPr>
            <a:xfrm>
              <a:off x="4655840" y="2171607"/>
              <a:ext cx="50605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solidFill>
                    <a:srgbClr val="ED8B00"/>
                  </a:solidFill>
                </a:rPr>
                <a:t>1</a:t>
              </a:r>
              <a:endParaRPr lang="vi-VN" sz="6000" b="1" dirty="0">
                <a:solidFill>
                  <a:srgbClr val="ED8B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14447" y="2132856"/>
              <a:ext cx="4076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smtClean="0">
                  <a:solidFill>
                    <a:srgbClr val="ED8B00"/>
                  </a:solidFill>
                </a:rPr>
                <a:t>2</a:t>
              </a:r>
              <a:endParaRPr lang="vi-VN" sz="6000" b="1" dirty="0">
                <a:solidFill>
                  <a:srgbClr val="ED8B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959464" y="4353341"/>
              <a:ext cx="3626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vi-VN" sz="6000" b="1" dirty="0">
                <a:solidFill>
                  <a:srgbClr val="ED8B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713704" y="4355262"/>
              <a:ext cx="37618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vi-VN" sz="6000" b="1" dirty="0">
                <a:solidFill>
                  <a:srgbClr val="ED8B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443534" y="2132856"/>
            <a:ext cx="3438572" cy="1513910"/>
            <a:chOff x="7603852" y="1732101"/>
            <a:chExt cx="3438572" cy="1513910"/>
          </a:xfrm>
        </p:grpSpPr>
        <p:sp>
          <p:nvSpPr>
            <p:cNvPr id="49" name="Rectangle 48"/>
            <p:cNvSpPr/>
            <p:nvPr/>
          </p:nvSpPr>
          <p:spPr>
            <a:xfrm>
              <a:off x="7627953" y="1732101"/>
              <a:ext cx="542180" cy="507127"/>
            </a:xfrm>
            <a:prstGeom prst="rect">
              <a:avLst/>
            </a:prstGeom>
            <a:solidFill>
              <a:srgbClr val="ED8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603852" y="2322681"/>
              <a:ext cx="343857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002060"/>
                  </a:solidFill>
                </a:rPr>
                <a:t>Организатор готовит и размещает выпуск облигаций на фондовом рынке</a:t>
              </a:r>
              <a:endParaRPr lang="ru-RU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03560" y="2132856"/>
            <a:ext cx="3421939" cy="1704385"/>
            <a:chOff x="610653" y="2664850"/>
            <a:chExt cx="3421939" cy="1704385"/>
          </a:xfrm>
        </p:grpSpPr>
        <p:sp>
          <p:nvSpPr>
            <p:cNvPr id="52" name="Rectangle 51"/>
            <p:cNvSpPr/>
            <p:nvPr/>
          </p:nvSpPr>
          <p:spPr>
            <a:xfrm>
              <a:off x="3503482" y="2664850"/>
              <a:ext cx="507127" cy="507127"/>
            </a:xfrm>
            <a:prstGeom prst="rect">
              <a:avLst/>
            </a:prstGeom>
            <a:solidFill>
              <a:srgbClr val="008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10653" y="3168906"/>
              <a:ext cx="342193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solidFill>
                    <a:srgbClr val="002060"/>
                  </a:solidFill>
                </a:rPr>
                <a:t>Субъект МСП (209-ФЗ) привлекает заемный капитал посредством выпуска и размещения облигаций </a:t>
              </a:r>
              <a:endParaRPr lang="ru-RU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11424" y="4475448"/>
            <a:ext cx="3881531" cy="1764587"/>
            <a:chOff x="1339403" y="4156280"/>
            <a:chExt cx="3481850" cy="1764587"/>
          </a:xfrm>
        </p:grpSpPr>
        <p:sp>
          <p:nvSpPr>
            <p:cNvPr id="55" name="Rectangle 54"/>
            <p:cNvSpPr/>
            <p:nvPr/>
          </p:nvSpPr>
          <p:spPr>
            <a:xfrm>
              <a:off x="4232232" y="4156280"/>
              <a:ext cx="507127" cy="507127"/>
            </a:xfrm>
            <a:prstGeom prst="rect">
              <a:avLst/>
            </a:prstGeom>
            <a:solidFill>
              <a:srgbClr val="ED8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339403" y="4720538"/>
              <a:ext cx="34818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solidFill>
                    <a:srgbClr val="002060"/>
                  </a:solidFill>
                </a:rPr>
                <a:t>Министерство экономического субсидирует субъекту МСП часть его затрат на организацию выпуска и выплату купонного дохода</a:t>
              </a:r>
              <a:endParaRPr lang="en-US" dirty="0">
                <a:solidFill>
                  <a:srgbClr val="002060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483" y="3900319"/>
            <a:ext cx="2348519" cy="2246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itle 1"/>
          <p:cNvSpPr txBox="1">
            <a:spLocks/>
          </p:cNvSpPr>
          <p:nvPr/>
        </p:nvSpPr>
        <p:spPr>
          <a:xfrm>
            <a:off x="727217" y="404664"/>
            <a:ext cx="11471920" cy="7200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pPr algn="ctr"/>
            <a:r>
              <a:rPr lang="ru-RU" sz="2500" dirty="0" smtClean="0">
                <a:solidFill>
                  <a:srgbClr val="002060"/>
                </a:solidFill>
              </a:rPr>
              <a:t>Программа субсидирования расходов субъектов МСП, связанных с размещением облигаций на фондовом рынке</a:t>
            </a:r>
            <a:endParaRPr lang="vi-VN" sz="2500" dirty="0">
              <a:solidFill>
                <a:srgbClr val="00206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83258" y="3976365"/>
            <a:ext cx="46173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Цели Программы: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для </a:t>
            </a:r>
            <a:r>
              <a:rPr lang="ru-RU" dirty="0">
                <a:solidFill>
                  <a:srgbClr val="002060"/>
                </a:solidFill>
              </a:rPr>
              <a:t>эмитентов – субъектов </a:t>
            </a:r>
            <a:r>
              <a:rPr lang="ru-RU" dirty="0" smtClean="0">
                <a:solidFill>
                  <a:srgbClr val="002060"/>
                </a:solidFill>
              </a:rPr>
              <a:t>МСП - выйти </a:t>
            </a:r>
            <a:r>
              <a:rPr lang="ru-RU" dirty="0">
                <a:solidFill>
                  <a:srgbClr val="002060"/>
                </a:solidFill>
              </a:rPr>
              <a:t>на фондовый </a:t>
            </a:r>
            <a:r>
              <a:rPr lang="ru-RU" dirty="0" smtClean="0">
                <a:solidFill>
                  <a:srgbClr val="002060"/>
                </a:solidFill>
              </a:rPr>
              <a:t>рынок;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для </a:t>
            </a:r>
            <a:r>
              <a:rPr lang="ru-RU" dirty="0">
                <a:solidFill>
                  <a:srgbClr val="002060"/>
                </a:solidFill>
              </a:rPr>
              <a:t>профессиональных участников рынка и инвесторов </a:t>
            </a:r>
            <a:r>
              <a:rPr lang="ru-RU" dirty="0" smtClean="0">
                <a:solidFill>
                  <a:srgbClr val="002060"/>
                </a:solidFill>
              </a:rPr>
              <a:t> - изучить </a:t>
            </a:r>
            <a:r>
              <a:rPr lang="ru-RU" dirty="0">
                <a:solidFill>
                  <a:srgbClr val="002060"/>
                </a:solidFill>
              </a:rPr>
              <a:t>преимущества инвестиций в малые и средние </a:t>
            </a:r>
            <a:r>
              <a:rPr lang="ru-RU" dirty="0" smtClean="0">
                <a:solidFill>
                  <a:srgbClr val="002060"/>
                </a:solidFill>
              </a:rPr>
              <a:t>компании;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сформировать </a:t>
            </a:r>
            <a:r>
              <a:rPr lang="ru-RU" dirty="0">
                <a:solidFill>
                  <a:srgbClr val="002060"/>
                </a:solidFill>
              </a:rPr>
              <a:t>дополнительный рыночный конкурентный механизм привлечения финансирования для субъектов </a:t>
            </a:r>
            <a:r>
              <a:rPr lang="ru-RU" dirty="0" smtClean="0">
                <a:solidFill>
                  <a:srgbClr val="002060"/>
                </a:solidFill>
              </a:rPr>
              <a:t>МСП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426" y="6335637"/>
            <a:ext cx="1319450" cy="40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39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17" y="404664"/>
            <a:ext cx="11471920" cy="720080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Сотрудничество с Фондом Развития Промышленности (ФРП)</a:t>
            </a:r>
            <a:endParaRPr lang="vi-VN" sz="2800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78659" y="1970241"/>
            <a:ext cx="3788287" cy="1887697"/>
            <a:chOff x="244305" y="2160794"/>
            <a:chExt cx="3788287" cy="1887697"/>
          </a:xfrm>
        </p:grpSpPr>
        <p:sp>
          <p:nvSpPr>
            <p:cNvPr id="10" name="Rectangle 9"/>
            <p:cNvSpPr/>
            <p:nvPr/>
          </p:nvSpPr>
          <p:spPr>
            <a:xfrm>
              <a:off x="3443571" y="2160794"/>
              <a:ext cx="507127" cy="507127"/>
            </a:xfrm>
            <a:prstGeom prst="rect">
              <a:avLst/>
            </a:prstGeom>
            <a:solidFill>
              <a:srgbClr val="008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solidFill>
                    <a:schemeClr val="bg1"/>
                  </a:solidFill>
                </a:rPr>
                <a:t>1</a:t>
              </a:r>
              <a:endParaRPr lang="en-US" sz="40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4305" y="2725052"/>
              <a:ext cx="378828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000" dirty="0" smtClean="0">
                  <a:solidFill>
                    <a:srgbClr val="002060"/>
                  </a:solidFill>
                  <a:latin typeface="Calibri" pitchFamily="34" charset="0"/>
                  <a:ea typeface="+mj-ea"/>
                  <a:cs typeface="Calibri" pitchFamily="34" charset="0"/>
                </a:rPr>
                <a:t>Гарантии банка принимаются ФРП в качестве обеспечения возврата займов Фонда</a:t>
              </a:r>
              <a:endParaRPr lang="ru-RU" sz="2000" dirty="0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endParaRPr>
            </a:p>
            <a:p>
              <a:pPr algn="r"/>
              <a:endParaRPr lang="ru-RU" sz="2000" dirty="0">
                <a:solidFill>
                  <a:srgbClr val="575757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40130" y="1564611"/>
            <a:ext cx="2808289" cy="4428221"/>
            <a:chOff x="4616465" y="1615138"/>
            <a:chExt cx="2808289" cy="4428221"/>
          </a:xfrm>
        </p:grpSpPr>
        <p:grpSp>
          <p:nvGrpSpPr>
            <p:cNvPr id="16" name="Group 15"/>
            <p:cNvGrpSpPr/>
            <p:nvPr/>
          </p:nvGrpSpPr>
          <p:grpSpPr>
            <a:xfrm>
              <a:off x="4616465" y="1615138"/>
              <a:ext cx="2808289" cy="3398838"/>
              <a:chOff x="4616465" y="1615138"/>
              <a:chExt cx="2808289" cy="3398838"/>
            </a:xfrm>
          </p:grpSpPr>
          <p:sp>
            <p:nvSpPr>
              <p:cNvPr id="114" name="Rectangle 293"/>
              <p:cNvSpPr>
                <a:spLocks noChangeArrowheads="1"/>
              </p:cNvSpPr>
              <p:nvPr/>
            </p:nvSpPr>
            <p:spPr bwMode="auto">
              <a:xfrm>
                <a:off x="6010290" y="4032901"/>
                <a:ext cx="26988" cy="857250"/>
              </a:xfrm>
              <a:prstGeom prst="rect">
                <a:avLst/>
              </a:pr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" name="Freeform 294"/>
              <p:cNvSpPr>
                <a:spLocks/>
              </p:cNvSpPr>
              <p:nvPr/>
            </p:nvSpPr>
            <p:spPr bwMode="auto">
              <a:xfrm>
                <a:off x="6019815" y="4874276"/>
                <a:ext cx="398463" cy="42863"/>
              </a:xfrm>
              <a:custGeom>
                <a:avLst/>
                <a:gdLst>
                  <a:gd name="T0" fmla="*/ 251 w 251"/>
                  <a:gd name="T1" fmla="*/ 27 h 27"/>
                  <a:gd name="T2" fmla="*/ 0 w 251"/>
                  <a:gd name="T3" fmla="*/ 17 h 27"/>
                  <a:gd name="T4" fmla="*/ 0 w 251"/>
                  <a:gd name="T5" fmla="*/ 0 h 27"/>
                  <a:gd name="T6" fmla="*/ 251 w 251"/>
                  <a:gd name="T7" fmla="*/ 12 h 27"/>
                  <a:gd name="T8" fmla="*/ 251 w 251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27">
                    <a:moveTo>
                      <a:pt x="251" y="27"/>
                    </a:moveTo>
                    <a:lnTo>
                      <a:pt x="0" y="17"/>
                    </a:lnTo>
                    <a:lnTo>
                      <a:pt x="0" y="0"/>
                    </a:lnTo>
                    <a:lnTo>
                      <a:pt x="251" y="12"/>
                    </a:lnTo>
                    <a:lnTo>
                      <a:pt x="251" y="27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" name="Freeform 295"/>
              <p:cNvSpPr>
                <a:spLocks/>
              </p:cNvSpPr>
              <p:nvPr/>
            </p:nvSpPr>
            <p:spPr bwMode="auto">
              <a:xfrm>
                <a:off x="5724540" y="4502801"/>
                <a:ext cx="301625" cy="396875"/>
              </a:xfrm>
              <a:custGeom>
                <a:avLst/>
                <a:gdLst>
                  <a:gd name="T0" fmla="*/ 178 w 190"/>
                  <a:gd name="T1" fmla="*/ 250 h 250"/>
                  <a:gd name="T2" fmla="*/ 0 w 190"/>
                  <a:gd name="T3" fmla="*/ 10 h 250"/>
                  <a:gd name="T4" fmla="*/ 14 w 190"/>
                  <a:gd name="T5" fmla="*/ 0 h 250"/>
                  <a:gd name="T6" fmla="*/ 190 w 190"/>
                  <a:gd name="T7" fmla="*/ 240 h 250"/>
                  <a:gd name="T8" fmla="*/ 178 w 190"/>
                  <a:gd name="T9" fmla="*/ 25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" h="250">
                    <a:moveTo>
                      <a:pt x="178" y="250"/>
                    </a:moveTo>
                    <a:lnTo>
                      <a:pt x="0" y="10"/>
                    </a:lnTo>
                    <a:lnTo>
                      <a:pt x="14" y="0"/>
                    </a:lnTo>
                    <a:lnTo>
                      <a:pt x="190" y="240"/>
                    </a:lnTo>
                    <a:lnTo>
                      <a:pt x="178" y="250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" name="Freeform 296"/>
              <p:cNvSpPr>
                <a:spLocks/>
              </p:cNvSpPr>
              <p:nvPr/>
            </p:nvSpPr>
            <p:spPr bwMode="auto">
              <a:xfrm>
                <a:off x="6003940" y="4547251"/>
                <a:ext cx="446088" cy="352425"/>
              </a:xfrm>
              <a:custGeom>
                <a:avLst/>
                <a:gdLst>
                  <a:gd name="T0" fmla="*/ 11 w 281"/>
                  <a:gd name="T1" fmla="*/ 222 h 222"/>
                  <a:gd name="T2" fmla="*/ 0 w 281"/>
                  <a:gd name="T3" fmla="*/ 208 h 222"/>
                  <a:gd name="T4" fmla="*/ 271 w 281"/>
                  <a:gd name="T5" fmla="*/ 0 h 222"/>
                  <a:gd name="T6" fmla="*/ 281 w 281"/>
                  <a:gd name="T7" fmla="*/ 12 h 222"/>
                  <a:gd name="T8" fmla="*/ 11 w 281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1" h="222">
                    <a:moveTo>
                      <a:pt x="11" y="222"/>
                    </a:moveTo>
                    <a:lnTo>
                      <a:pt x="0" y="208"/>
                    </a:lnTo>
                    <a:lnTo>
                      <a:pt x="271" y="0"/>
                    </a:lnTo>
                    <a:lnTo>
                      <a:pt x="281" y="12"/>
                    </a:lnTo>
                    <a:lnTo>
                      <a:pt x="11" y="222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" name="Freeform 297"/>
              <p:cNvSpPr>
                <a:spLocks/>
              </p:cNvSpPr>
              <p:nvPr/>
            </p:nvSpPr>
            <p:spPr bwMode="auto">
              <a:xfrm>
                <a:off x="5397515" y="4882213"/>
                <a:ext cx="620713" cy="41275"/>
              </a:xfrm>
              <a:custGeom>
                <a:avLst/>
                <a:gdLst>
                  <a:gd name="T0" fmla="*/ 0 w 391"/>
                  <a:gd name="T1" fmla="*/ 26 h 26"/>
                  <a:gd name="T2" fmla="*/ 0 w 391"/>
                  <a:gd name="T3" fmla="*/ 11 h 26"/>
                  <a:gd name="T4" fmla="*/ 389 w 391"/>
                  <a:gd name="T5" fmla="*/ 0 h 26"/>
                  <a:gd name="T6" fmla="*/ 391 w 391"/>
                  <a:gd name="T7" fmla="*/ 16 h 26"/>
                  <a:gd name="T8" fmla="*/ 0 w 39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1" h="26">
                    <a:moveTo>
                      <a:pt x="0" y="26"/>
                    </a:moveTo>
                    <a:lnTo>
                      <a:pt x="0" y="11"/>
                    </a:lnTo>
                    <a:lnTo>
                      <a:pt x="389" y="0"/>
                    </a:lnTo>
                    <a:lnTo>
                      <a:pt x="391" y="16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" name="Freeform 298"/>
              <p:cNvSpPr>
                <a:spLocks/>
              </p:cNvSpPr>
              <p:nvPr/>
            </p:nvSpPr>
            <p:spPr bwMode="auto">
              <a:xfrm>
                <a:off x="5257815" y="4445651"/>
                <a:ext cx="152400" cy="469900"/>
              </a:xfrm>
              <a:custGeom>
                <a:avLst/>
                <a:gdLst>
                  <a:gd name="T0" fmla="*/ 79 w 96"/>
                  <a:gd name="T1" fmla="*/ 296 h 296"/>
                  <a:gd name="T2" fmla="*/ 0 w 96"/>
                  <a:gd name="T3" fmla="*/ 5 h 296"/>
                  <a:gd name="T4" fmla="*/ 16 w 96"/>
                  <a:gd name="T5" fmla="*/ 0 h 296"/>
                  <a:gd name="T6" fmla="*/ 96 w 96"/>
                  <a:gd name="T7" fmla="*/ 291 h 296"/>
                  <a:gd name="T8" fmla="*/ 79 w 96"/>
                  <a:gd name="T9" fmla="*/ 296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296">
                    <a:moveTo>
                      <a:pt x="79" y="296"/>
                    </a:moveTo>
                    <a:lnTo>
                      <a:pt x="0" y="5"/>
                    </a:lnTo>
                    <a:lnTo>
                      <a:pt x="16" y="0"/>
                    </a:lnTo>
                    <a:lnTo>
                      <a:pt x="96" y="291"/>
                    </a:lnTo>
                    <a:lnTo>
                      <a:pt x="79" y="296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" name="Freeform 299"/>
              <p:cNvSpPr>
                <a:spLocks/>
              </p:cNvSpPr>
              <p:nvPr/>
            </p:nvSpPr>
            <p:spPr bwMode="auto">
              <a:xfrm>
                <a:off x="5383228" y="4507563"/>
                <a:ext cx="358775" cy="404813"/>
              </a:xfrm>
              <a:custGeom>
                <a:avLst/>
                <a:gdLst>
                  <a:gd name="T0" fmla="*/ 13 w 226"/>
                  <a:gd name="T1" fmla="*/ 255 h 255"/>
                  <a:gd name="T2" fmla="*/ 0 w 226"/>
                  <a:gd name="T3" fmla="*/ 245 h 255"/>
                  <a:gd name="T4" fmla="*/ 214 w 226"/>
                  <a:gd name="T5" fmla="*/ 0 h 255"/>
                  <a:gd name="T6" fmla="*/ 226 w 226"/>
                  <a:gd name="T7" fmla="*/ 11 h 255"/>
                  <a:gd name="T8" fmla="*/ 13 w 226"/>
                  <a:gd name="T9" fmla="*/ 255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6" h="255">
                    <a:moveTo>
                      <a:pt x="13" y="255"/>
                    </a:moveTo>
                    <a:lnTo>
                      <a:pt x="0" y="245"/>
                    </a:lnTo>
                    <a:lnTo>
                      <a:pt x="214" y="0"/>
                    </a:lnTo>
                    <a:lnTo>
                      <a:pt x="226" y="11"/>
                    </a:lnTo>
                    <a:lnTo>
                      <a:pt x="13" y="255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" name="Freeform 300"/>
              <p:cNvSpPr>
                <a:spLocks/>
              </p:cNvSpPr>
              <p:nvPr/>
            </p:nvSpPr>
            <p:spPr bwMode="auto">
              <a:xfrm>
                <a:off x="5260990" y="4434538"/>
                <a:ext cx="477838" cy="84138"/>
              </a:xfrm>
              <a:custGeom>
                <a:avLst/>
                <a:gdLst>
                  <a:gd name="T0" fmla="*/ 298 w 301"/>
                  <a:gd name="T1" fmla="*/ 53 h 53"/>
                  <a:gd name="T2" fmla="*/ 0 w 301"/>
                  <a:gd name="T3" fmla="*/ 15 h 53"/>
                  <a:gd name="T4" fmla="*/ 3 w 301"/>
                  <a:gd name="T5" fmla="*/ 0 h 53"/>
                  <a:gd name="T6" fmla="*/ 301 w 301"/>
                  <a:gd name="T7" fmla="*/ 37 h 53"/>
                  <a:gd name="T8" fmla="*/ 298 w 301"/>
                  <a:gd name="T9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1" h="53">
                    <a:moveTo>
                      <a:pt x="298" y="53"/>
                    </a:moveTo>
                    <a:lnTo>
                      <a:pt x="0" y="15"/>
                    </a:lnTo>
                    <a:lnTo>
                      <a:pt x="3" y="0"/>
                    </a:lnTo>
                    <a:lnTo>
                      <a:pt x="301" y="37"/>
                    </a:lnTo>
                    <a:lnTo>
                      <a:pt x="298" y="53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" name="Freeform 301"/>
              <p:cNvSpPr>
                <a:spLocks/>
              </p:cNvSpPr>
              <p:nvPr/>
            </p:nvSpPr>
            <p:spPr bwMode="auto">
              <a:xfrm>
                <a:off x="5722953" y="4032901"/>
                <a:ext cx="312738" cy="476250"/>
              </a:xfrm>
              <a:custGeom>
                <a:avLst/>
                <a:gdLst>
                  <a:gd name="T0" fmla="*/ 14 w 197"/>
                  <a:gd name="T1" fmla="*/ 300 h 300"/>
                  <a:gd name="T2" fmla="*/ 0 w 197"/>
                  <a:gd name="T3" fmla="*/ 292 h 300"/>
                  <a:gd name="T4" fmla="*/ 183 w 197"/>
                  <a:gd name="T5" fmla="*/ 0 h 300"/>
                  <a:gd name="T6" fmla="*/ 197 w 197"/>
                  <a:gd name="T7" fmla="*/ 10 h 300"/>
                  <a:gd name="T8" fmla="*/ 14 w 197"/>
                  <a:gd name="T9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7" h="300">
                    <a:moveTo>
                      <a:pt x="14" y="300"/>
                    </a:moveTo>
                    <a:lnTo>
                      <a:pt x="0" y="292"/>
                    </a:lnTo>
                    <a:lnTo>
                      <a:pt x="183" y="0"/>
                    </a:lnTo>
                    <a:lnTo>
                      <a:pt x="197" y="10"/>
                    </a:lnTo>
                    <a:lnTo>
                      <a:pt x="14" y="300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" name="Freeform 302"/>
              <p:cNvSpPr>
                <a:spLocks/>
              </p:cNvSpPr>
              <p:nvPr/>
            </p:nvSpPr>
            <p:spPr bwMode="auto">
              <a:xfrm>
                <a:off x="6432566" y="4290076"/>
                <a:ext cx="358775" cy="276225"/>
              </a:xfrm>
              <a:custGeom>
                <a:avLst/>
                <a:gdLst>
                  <a:gd name="T0" fmla="*/ 10 w 226"/>
                  <a:gd name="T1" fmla="*/ 174 h 174"/>
                  <a:gd name="T2" fmla="*/ 0 w 226"/>
                  <a:gd name="T3" fmla="*/ 162 h 174"/>
                  <a:gd name="T4" fmla="*/ 216 w 226"/>
                  <a:gd name="T5" fmla="*/ 0 h 174"/>
                  <a:gd name="T6" fmla="*/ 226 w 226"/>
                  <a:gd name="T7" fmla="*/ 12 h 174"/>
                  <a:gd name="T8" fmla="*/ 10 w 226"/>
                  <a:gd name="T9" fmla="*/ 174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6" h="174">
                    <a:moveTo>
                      <a:pt x="10" y="174"/>
                    </a:moveTo>
                    <a:lnTo>
                      <a:pt x="0" y="162"/>
                    </a:lnTo>
                    <a:lnTo>
                      <a:pt x="216" y="0"/>
                    </a:lnTo>
                    <a:lnTo>
                      <a:pt x="226" y="12"/>
                    </a:lnTo>
                    <a:lnTo>
                      <a:pt x="10" y="174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" name="Freeform 303"/>
              <p:cNvSpPr>
                <a:spLocks/>
              </p:cNvSpPr>
              <p:nvPr/>
            </p:nvSpPr>
            <p:spPr bwMode="auto">
              <a:xfrm>
                <a:off x="6410341" y="4559951"/>
                <a:ext cx="41275" cy="339725"/>
              </a:xfrm>
              <a:custGeom>
                <a:avLst/>
                <a:gdLst>
                  <a:gd name="T0" fmla="*/ 15 w 26"/>
                  <a:gd name="T1" fmla="*/ 214 h 214"/>
                  <a:gd name="T2" fmla="*/ 0 w 26"/>
                  <a:gd name="T3" fmla="*/ 212 h 214"/>
                  <a:gd name="T4" fmla="*/ 10 w 26"/>
                  <a:gd name="T5" fmla="*/ 0 h 214"/>
                  <a:gd name="T6" fmla="*/ 26 w 26"/>
                  <a:gd name="T7" fmla="*/ 0 h 214"/>
                  <a:gd name="T8" fmla="*/ 15 w 26"/>
                  <a:gd name="T9" fmla="*/ 214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14">
                    <a:moveTo>
                      <a:pt x="15" y="214"/>
                    </a:moveTo>
                    <a:lnTo>
                      <a:pt x="0" y="212"/>
                    </a:lnTo>
                    <a:lnTo>
                      <a:pt x="10" y="0"/>
                    </a:lnTo>
                    <a:lnTo>
                      <a:pt x="26" y="0"/>
                    </a:lnTo>
                    <a:lnTo>
                      <a:pt x="15" y="214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" name="Freeform 304"/>
              <p:cNvSpPr>
                <a:spLocks/>
              </p:cNvSpPr>
              <p:nvPr/>
            </p:nvSpPr>
            <p:spPr bwMode="auto">
              <a:xfrm>
                <a:off x="5738828" y="4482163"/>
                <a:ext cx="698500" cy="93663"/>
              </a:xfrm>
              <a:custGeom>
                <a:avLst/>
                <a:gdLst>
                  <a:gd name="T0" fmla="*/ 438 w 440"/>
                  <a:gd name="T1" fmla="*/ 59 h 59"/>
                  <a:gd name="T2" fmla="*/ 0 w 440"/>
                  <a:gd name="T3" fmla="*/ 17 h 59"/>
                  <a:gd name="T4" fmla="*/ 1 w 440"/>
                  <a:gd name="T5" fmla="*/ 0 h 59"/>
                  <a:gd name="T6" fmla="*/ 440 w 440"/>
                  <a:gd name="T7" fmla="*/ 44 h 59"/>
                  <a:gd name="T8" fmla="*/ 438 w 440"/>
                  <a:gd name="T9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0" h="59">
                    <a:moveTo>
                      <a:pt x="438" y="59"/>
                    </a:moveTo>
                    <a:lnTo>
                      <a:pt x="0" y="17"/>
                    </a:lnTo>
                    <a:lnTo>
                      <a:pt x="1" y="0"/>
                    </a:lnTo>
                    <a:lnTo>
                      <a:pt x="440" y="44"/>
                    </a:lnTo>
                    <a:lnTo>
                      <a:pt x="438" y="59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" name="Freeform 305"/>
              <p:cNvSpPr>
                <a:spLocks/>
              </p:cNvSpPr>
              <p:nvPr/>
            </p:nvSpPr>
            <p:spPr bwMode="auto">
              <a:xfrm>
                <a:off x="6418278" y="4090051"/>
                <a:ext cx="33338" cy="468313"/>
              </a:xfrm>
              <a:custGeom>
                <a:avLst/>
                <a:gdLst>
                  <a:gd name="T0" fmla="*/ 5 w 21"/>
                  <a:gd name="T1" fmla="*/ 295 h 295"/>
                  <a:gd name="T2" fmla="*/ 0 w 21"/>
                  <a:gd name="T3" fmla="*/ 0 h 295"/>
                  <a:gd name="T4" fmla="*/ 17 w 21"/>
                  <a:gd name="T5" fmla="*/ 0 h 295"/>
                  <a:gd name="T6" fmla="*/ 21 w 21"/>
                  <a:gd name="T7" fmla="*/ 293 h 295"/>
                  <a:gd name="T8" fmla="*/ 5 w 21"/>
                  <a:gd name="T9" fmla="*/ 295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95">
                    <a:moveTo>
                      <a:pt x="5" y="295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21" y="293"/>
                    </a:lnTo>
                    <a:lnTo>
                      <a:pt x="5" y="295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" name="Freeform 306"/>
              <p:cNvSpPr>
                <a:spLocks/>
              </p:cNvSpPr>
              <p:nvPr/>
            </p:nvSpPr>
            <p:spPr bwMode="auto">
              <a:xfrm>
                <a:off x="6429391" y="4532963"/>
                <a:ext cx="288925" cy="312738"/>
              </a:xfrm>
              <a:custGeom>
                <a:avLst/>
                <a:gdLst>
                  <a:gd name="T0" fmla="*/ 122 w 130"/>
                  <a:gd name="T1" fmla="*/ 141 h 141"/>
                  <a:gd name="T2" fmla="*/ 0 w 130"/>
                  <a:gd name="T3" fmla="*/ 5 h 141"/>
                  <a:gd name="T4" fmla="*/ 11 w 130"/>
                  <a:gd name="T5" fmla="*/ 1 h 141"/>
                  <a:gd name="T6" fmla="*/ 6 w 130"/>
                  <a:gd name="T7" fmla="*/ 3 h 141"/>
                  <a:gd name="T8" fmla="*/ 11 w 130"/>
                  <a:gd name="T9" fmla="*/ 0 h 141"/>
                  <a:gd name="T10" fmla="*/ 130 w 130"/>
                  <a:gd name="T11" fmla="*/ 133 h 141"/>
                  <a:gd name="T12" fmla="*/ 122 w 13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" h="141">
                    <a:moveTo>
                      <a:pt x="122" y="141"/>
                    </a:moveTo>
                    <a:cubicBezTo>
                      <a:pt x="2" y="10"/>
                      <a:pt x="0" y="6"/>
                      <a:pt x="0" y="5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5" y="6"/>
                      <a:pt x="84" y="83"/>
                      <a:pt x="130" y="133"/>
                    </a:cubicBezTo>
                    <a:lnTo>
                      <a:pt x="122" y="141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" name="Freeform 307"/>
              <p:cNvSpPr>
                <a:spLocks/>
              </p:cNvSpPr>
              <p:nvPr/>
            </p:nvSpPr>
            <p:spPr bwMode="auto">
              <a:xfrm>
                <a:off x="6423041" y="4826651"/>
                <a:ext cx="288925" cy="95250"/>
              </a:xfrm>
              <a:custGeom>
                <a:avLst/>
                <a:gdLst>
                  <a:gd name="T0" fmla="*/ 3 w 182"/>
                  <a:gd name="T1" fmla="*/ 60 h 60"/>
                  <a:gd name="T2" fmla="*/ 0 w 182"/>
                  <a:gd name="T3" fmla="*/ 43 h 60"/>
                  <a:gd name="T4" fmla="*/ 179 w 182"/>
                  <a:gd name="T5" fmla="*/ 0 h 60"/>
                  <a:gd name="T6" fmla="*/ 182 w 182"/>
                  <a:gd name="T7" fmla="*/ 16 h 60"/>
                  <a:gd name="T8" fmla="*/ 3 w 182"/>
                  <a:gd name="T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2" h="60">
                    <a:moveTo>
                      <a:pt x="3" y="60"/>
                    </a:moveTo>
                    <a:lnTo>
                      <a:pt x="0" y="43"/>
                    </a:lnTo>
                    <a:lnTo>
                      <a:pt x="179" y="0"/>
                    </a:lnTo>
                    <a:lnTo>
                      <a:pt x="182" y="16"/>
                    </a:lnTo>
                    <a:lnTo>
                      <a:pt x="3" y="60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" name="Freeform 308"/>
              <p:cNvSpPr>
                <a:spLocks/>
              </p:cNvSpPr>
              <p:nvPr/>
            </p:nvSpPr>
            <p:spPr bwMode="auto">
              <a:xfrm>
                <a:off x="6702441" y="4302776"/>
                <a:ext cx="90488" cy="541338"/>
              </a:xfrm>
              <a:custGeom>
                <a:avLst/>
                <a:gdLst>
                  <a:gd name="T0" fmla="*/ 17 w 57"/>
                  <a:gd name="T1" fmla="*/ 341 h 341"/>
                  <a:gd name="T2" fmla="*/ 0 w 57"/>
                  <a:gd name="T3" fmla="*/ 339 h 341"/>
                  <a:gd name="T4" fmla="*/ 41 w 57"/>
                  <a:gd name="T5" fmla="*/ 0 h 341"/>
                  <a:gd name="T6" fmla="*/ 57 w 57"/>
                  <a:gd name="T7" fmla="*/ 2 h 341"/>
                  <a:gd name="T8" fmla="*/ 17 w 57"/>
                  <a:gd name="T9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41">
                    <a:moveTo>
                      <a:pt x="17" y="341"/>
                    </a:moveTo>
                    <a:lnTo>
                      <a:pt x="0" y="339"/>
                    </a:lnTo>
                    <a:lnTo>
                      <a:pt x="41" y="0"/>
                    </a:lnTo>
                    <a:lnTo>
                      <a:pt x="57" y="2"/>
                    </a:lnTo>
                    <a:lnTo>
                      <a:pt x="17" y="341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" name="Freeform 309"/>
              <p:cNvSpPr>
                <a:spLocks/>
              </p:cNvSpPr>
              <p:nvPr/>
            </p:nvSpPr>
            <p:spPr bwMode="auto">
              <a:xfrm>
                <a:off x="6770703" y="3815413"/>
                <a:ext cx="260350" cy="496888"/>
              </a:xfrm>
              <a:custGeom>
                <a:avLst/>
                <a:gdLst>
                  <a:gd name="T0" fmla="*/ 16 w 164"/>
                  <a:gd name="T1" fmla="*/ 313 h 313"/>
                  <a:gd name="T2" fmla="*/ 0 w 164"/>
                  <a:gd name="T3" fmla="*/ 306 h 313"/>
                  <a:gd name="T4" fmla="*/ 150 w 164"/>
                  <a:gd name="T5" fmla="*/ 0 h 313"/>
                  <a:gd name="T6" fmla="*/ 164 w 164"/>
                  <a:gd name="T7" fmla="*/ 7 h 313"/>
                  <a:gd name="T8" fmla="*/ 16 w 164"/>
                  <a:gd name="T9" fmla="*/ 313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4" h="313">
                    <a:moveTo>
                      <a:pt x="16" y="313"/>
                    </a:moveTo>
                    <a:lnTo>
                      <a:pt x="0" y="306"/>
                    </a:lnTo>
                    <a:lnTo>
                      <a:pt x="150" y="0"/>
                    </a:lnTo>
                    <a:lnTo>
                      <a:pt x="164" y="7"/>
                    </a:lnTo>
                    <a:lnTo>
                      <a:pt x="16" y="313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" name="Freeform 310"/>
              <p:cNvSpPr>
                <a:spLocks/>
              </p:cNvSpPr>
              <p:nvPr/>
            </p:nvSpPr>
            <p:spPr bwMode="auto">
              <a:xfrm>
                <a:off x="7004066" y="3215338"/>
                <a:ext cx="306388" cy="611188"/>
              </a:xfrm>
              <a:custGeom>
                <a:avLst/>
                <a:gdLst>
                  <a:gd name="T0" fmla="*/ 15 w 193"/>
                  <a:gd name="T1" fmla="*/ 385 h 385"/>
                  <a:gd name="T2" fmla="*/ 0 w 193"/>
                  <a:gd name="T3" fmla="*/ 378 h 385"/>
                  <a:gd name="T4" fmla="*/ 179 w 193"/>
                  <a:gd name="T5" fmla="*/ 0 h 385"/>
                  <a:gd name="T6" fmla="*/ 193 w 193"/>
                  <a:gd name="T7" fmla="*/ 7 h 385"/>
                  <a:gd name="T8" fmla="*/ 15 w 193"/>
                  <a:gd name="T9" fmla="*/ 385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385">
                    <a:moveTo>
                      <a:pt x="15" y="385"/>
                    </a:moveTo>
                    <a:lnTo>
                      <a:pt x="0" y="378"/>
                    </a:lnTo>
                    <a:lnTo>
                      <a:pt x="179" y="0"/>
                    </a:lnTo>
                    <a:lnTo>
                      <a:pt x="193" y="7"/>
                    </a:lnTo>
                    <a:lnTo>
                      <a:pt x="15" y="385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" name="Freeform 311"/>
              <p:cNvSpPr>
                <a:spLocks/>
              </p:cNvSpPr>
              <p:nvPr/>
            </p:nvSpPr>
            <p:spPr bwMode="auto">
              <a:xfrm>
                <a:off x="6702441" y="3485213"/>
                <a:ext cx="325438" cy="344488"/>
              </a:xfrm>
              <a:custGeom>
                <a:avLst/>
                <a:gdLst>
                  <a:gd name="T0" fmla="*/ 194 w 205"/>
                  <a:gd name="T1" fmla="*/ 217 h 217"/>
                  <a:gd name="T2" fmla="*/ 0 w 205"/>
                  <a:gd name="T3" fmla="*/ 11 h 217"/>
                  <a:gd name="T4" fmla="*/ 13 w 205"/>
                  <a:gd name="T5" fmla="*/ 0 h 217"/>
                  <a:gd name="T6" fmla="*/ 205 w 205"/>
                  <a:gd name="T7" fmla="*/ 205 h 217"/>
                  <a:gd name="T8" fmla="*/ 194 w 205"/>
                  <a:gd name="T9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" h="217">
                    <a:moveTo>
                      <a:pt x="194" y="217"/>
                    </a:moveTo>
                    <a:lnTo>
                      <a:pt x="0" y="11"/>
                    </a:lnTo>
                    <a:lnTo>
                      <a:pt x="13" y="0"/>
                    </a:lnTo>
                    <a:lnTo>
                      <a:pt x="205" y="205"/>
                    </a:lnTo>
                    <a:lnTo>
                      <a:pt x="194" y="217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" name="Freeform 312"/>
              <p:cNvSpPr>
                <a:spLocks/>
              </p:cNvSpPr>
              <p:nvPr/>
            </p:nvSpPr>
            <p:spPr bwMode="auto">
              <a:xfrm>
                <a:off x="6423041" y="3485213"/>
                <a:ext cx="301625" cy="619125"/>
              </a:xfrm>
              <a:custGeom>
                <a:avLst/>
                <a:gdLst>
                  <a:gd name="T0" fmla="*/ 16 w 190"/>
                  <a:gd name="T1" fmla="*/ 390 h 390"/>
                  <a:gd name="T2" fmla="*/ 0 w 190"/>
                  <a:gd name="T3" fmla="*/ 383 h 390"/>
                  <a:gd name="T4" fmla="*/ 175 w 190"/>
                  <a:gd name="T5" fmla="*/ 0 h 390"/>
                  <a:gd name="T6" fmla="*/ 190 w 190"/>
                  <a:gd name="T7" fmla="*/ 6 h 390"/>
                  <a:gd name="T8" fmla="*/ 16 w 190"/>
                  <a:gd name="T9" fmla="*/ 390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" h="390">
                    <a:moveTo>
                      <a:pt x="16" y="390"/>
                    </a:moveTo>
                    <a:lnTo>
                      <a:pt x="0" y="383"/>
                    </a:lnTo>
                    <a:lnTo>
                      <a:pt x="175" y="0"/>
                    </a:lnTo>
                    <a:lnTo>
                      <a:pt x="190" y="6"/>
                    </a:lnTo>
                    <a:lnTo>
                      <a:pt x="16" y="390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" name="Freeform 313"/>
              <p:cNvSpPr>
                <a:spLocks/>
              </p:cNvSpPr>
              <p:nvPr/>
            </p:nvSpPr>
            <p:spPr bwMode="auto">
              <a:xfrm>
                <a:off x="6021403" y="4023376"/>
                <a:ext cx="407988" cy="87313"/>
              </a:xfrm>
              <a:custGeom>
                <a:avLst/>
                <a:gdLst>
                  <a:gd name="T0" fmla="*/ 256 w 257"/>
                  <a:gd name="T1" fmla="*/ 55 h 55"/>
                  <a:gd name="T2" fmla="*/ 0 w 257"/>
                  <a:gd name="T3" fmla="*/ 17 h 55"/>
                  <a:gd name="T4" fmla="*/ 3 w 257"/>
                  <a:gd name="T5" fmla="*/ 0 h 55"/>
                  <a:gd name="T6" fmla="*/ 257 w 257"/>
                  <a:gd name="T7" fmla="*/ 39 h 55"/>
                  <a:gd name="T8" fmla="*/ 256 w 257"/>
                  <a:gd name="T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7" h="55">
                    <a:moveTo>
                      <a:pt x="256" y="55"/>
                    </a:moveTo>
                    <a:lnTo>
                      <a:pt x="0" y="17"/>
                    </a:lnTo>
                    <a:lnTo>
                      <a:pt x="3" y="0"/>
                    </a:lnTo>
                    <a:lnTo>
                      <a:pt x="257" y="39"/>
                    </a:lnTo>
                    <a:lnTo>
                      <a:pt x="256" y="55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" name="Freeform 314"/>
              <p:cNvSpPr>
                <a:spLocks/>
              </p:cNvSpPr>
              <p:nvPr/>
            </p:nvSpPr>
            <p:spPr bwMode="auto">
              <a:xfrm>
                <a:off x="6432566" y="4078938"/>
                <a:ext cx="354013" cy="228600"/>
              </a:xfrm>
              <a:custGeom>
                <a:avLst/>
                <a:gdLst>
                  <a:gd name="T0" fmla="*/ 215 w 223"/>
                  <a:gd name="T1" fmla="*/ 144 h 144"/>
                  <a:gd name="T2" fmla="*/ 0 w 223"/>
                  <a:gd name="T3" fmla="*/ 14 h 144"/>
                  <a:gd name="T4" fmla="*/ 8 w 223"/>
                  <a:gd name="T5" fmla="*/ 0 h 144"/>
                  <a:gd name="T6" fmla="*/ 223 w 223"/>
                  <a:gd name="T7" fmla="*/ 130 h 144"/>
                  <a:gd name="T8" fmla="*/ 215 w 223"/>
                  <a:gd name="T9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" h="144">
                    <a:moveTo>
                      <a:pt x="215" y="144"/>
                    </a:moveTo>
                    <a:lnTo>
                      <a:pt x="0" y="14"/>
                    </a:lnTo>
                    <a:lnTo>
                      <a:pt x="8" y="0"/>
                    </a:lnTo>
                    <a:lnTo>
                      <a:pt x="223" y="130"/>
                    </a:lnTo>
                    <a:lnTo>
                      <a:pt x="215" y="144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" name="Freeform 315"/>
              <p:cNvSpPr>
                <a:spLocks/>
              </p:cNvSpPr>
              <p:nvPr/>
            </p:nvSpPr>
            <p:spPr bwMode="auto">
              <a:xfrm>
                <a:off x="6437328" y="3809063"/>
                <a:ext cx="582613" cy="290513"/>
              </a:xfrm>
              <a:custGeom>
                <a:avLst/>
                <a:gdLst>
                  <a:gd name="T0" fmla="*/ 7 w 367"/>
                  <a:gd name="T1" fmla="*/ 183 h 183"/>
                  <a:gd name="T2" fmla="*/ 0 w 367"/>
                  <a:gd name="T3" fmla="*/ 167 h 183"/>
                  <a:gd name="T4" fmla="*/ 360 w 367"/>
                  <a:gd name="T5" fmla="*/ 0 h 183"/>
                  <a:gd name="T6" fmla="*/ 367 w 367"/>
                  <a:gd name="T7" fmla="*/ 15 h 183"/>
                  <a:gd name="T8" fmla="*/ 7 w 367"/>
                  <a:gd name="T9" fmla="*/ 183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7" h="183">
                    <a:moveTo>
                      <a:pt x="7" y="183"/>
                    </a:moveTo>
                    <a:lnTo>
                      <a:pt x="0" y="167"/>
                    </a:lnTo>
                    <a:lnTo>
                      <a:pt x="360" y="0"/>
                    </a:lnTo>
                    <a:lnTo>
                      <a:pt x="367" y="15"/>
                    </a:lnTo>
                    <a:lnTo>
                      <a:pt x="7" y="183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" name="Freeform 316"/>
              <p:cNvSpPr>
                <a:spLocks/>
              </p:cNvSpPr>
              <p:nvPr/>
            </p:nvSpPr>
            <p:spPr bwMode="auto">
              <a:xfrm>
                <a:off x="6342078" y="3589988"/>
                <a:ext cx="106363" cy="495300"/>
              </a:xfrm>
              <a:custGeom>
                <a:avLst/>
                <a:gdLst>
                  <a:gd name="T0" fmla="*/ 51 w 67"/>
                  <a:gd name="T1" fmla="*/ 312 h 312"/>
                  <a:gd name="T2" fmla="*/ 0 w 67"/>
                  <a:gd name="T3" fmla="*/ 3 h 312"/>
                  <a:gd name="T4" fmla="*/ 16 w 67"/>
                  <a:gd name="T5" fmla="*/ 0 h 312"/>
                  <a:gd name="T6" fmla="*/ 67 w 67"/>
                  <a:gd name="T7" fmla="*/ 310 h 312"/>
                  <a:gd name="T8" fmla="*/ 51 w 67"/>
                  <a:gd name="T9" fmla="*/ 312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" h="312">
                    <a:moveTo>
                      <a:pt x="51" y="312"/>
                    </a:moveTo>
                    <a:lnTo>
                      <a:pt x="0" y="3"/>
                    </a:lnTo>
                    <a:lnTo>
                      <a:pt x="16" y="0"/>
                    </a:lnTo>
                    <a:lnTo>
                      <a:pt x="67" y="310"/>
                    </a:lnTo>
                    <a:lnTo>
                      <a:pt x="51" y="312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" name="Freeform 317"/>
              <p:cNvSpPr>
                <a:spLocks/>
              </p:cNvSpPr>
              <p:nvPr/>
            </p:nvSpPr>
            <p:spPr bwMode="auto">
              <a:xfrm>
                <a:off x="6007115" y="3597926"/>
                <a:ext cx="30163" cy="434975"/>
              </a:xfrm>
              <a:custGeom>
                <a:avLst/>
                <a:gdLst>
                  <a:gd name="T0" fmla="*/ 2 w 19"/>
                  <a:gd name="T1" fmla="*/ 274 h 274"/>
                  <a:gd name="T2" fmla="*/ 0 w 19"/>
                  <a:gd name="T3" fmla="*/ 0 h 274"/>
                  <a:gd name="T4" fmla="*/ 16 w 19"/>
                  <a:gd name="T5" fmla="*/ 0 h 274"/>
                  <a:gd name="T6" fmla="*/ 19 w 19"/>
                  <a:gd name="T7" fmla="*/ 274 h 274"/>
                  <a:gd name="T8" fmla="*/ 2 w 19"/>
                  <a:gd name="T9" fmla="*/ 274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74">
                    <a:moveTo>
                      <a:pt x="2" y="274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19" y="274"/>
                    </a:lnTo>
                    <a:lnTo>
                      <a:pt x="2" y="274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" name="Freeform 318"/>
              <p:cNvSpPr>
                <a:spLocks/>
              </p:cNvSpPr>
              <p:nvPr/>
            </p:nvSpPr>
            <p:spPr bwMode="auto">
              <a:xfrm>
                <a:off x="5980128" y="2923238"/>
                <a:ext cx="52388" cy="682625"/>
              </a:xfrm>
              <a:custGeom>
                <a:avLst/>
                <a:gdLst>
                  <a:gd name="T0" fmla="*/ 17 w 33"/>
                  <a:gd name="T1" fmla="*/ 430 h 430"/>
                  <a:gd name="T2" fmla="*/ 0 w 33"/>
                  <a:gd name="T3" fmla="*/ 0 h 430"/>
                  <a:gd name="T4" fmla="*/ 17 w 33"/>
                  <a:gd name="T5" fmla="*/ 0 h 430"/>
                  <a:gd name="T6" fmla="*/ 33 w 33"/>
                  <a:gd name="T7" fmla="*/ 430 h 430"/>
                  <a:gd name="T8" fmla="*/ 17 w 33"/>
                  <a:gd name="T9" fmla="*/ 43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30">
                    <a:moveTo>
                      <a:pt x="17" y="430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33" y="430"/>
                    </a:lnTo>
                    <a:lnTo>
                      <a:pt x="17" y="430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" name="Freeform 319"/>
              <p:cNvSpPr>
                <a:spLocks/>
              </p:cNvSpPr>
              <p:nvPr/>
            </p:nvSpPr>
            <p:spPr bwMode="auto">
              <a:xfrm>
                <a:off x="6026166" y="3574113"/>
                <a:ext cx="333375" cy="50800"/>
              </a:xfrm>
              <a:custGeom>
                <a:avLst/>
                <a:gdLst>
                  <a:gd name="T0" fmla="*/ 2 w 210"/>
                  <a:gd name="T1" fmla="*/ 32 h 32"/>
                  <a:gd name="T2" fmla="*/ 0 w 210"/>
                  <a:gd name="T3" fmla="*/ 15 h 32"/>
                  <a:gd name="T4" fmla="*/ 208 w 210"/>
                  <a:gd name="T5" fmla="*/ 0 h 32"/>
                  <a:gd name="T6" fmla="*/ 210 w 210"/>
                  <a:gd name="T7" fmla="*/ 17 h 32"/>
                  <a:gd name="T8" fmla="*/ 2 w 210"/>
                  <a:gd name="T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32">
                    <a:moveTo>
                      <a:pt x="2" y="32"/>
                    </a:moveTo>
                    <a:lnTo>
                      <a:pt x="0" y="15"/>
                    </a:lnTo>
                    <a:lnTo>
                      <a:pt x="208" y="0"/>
                    </a:lnTo>
                    <a:lnTo>
                      <a:pt x="210" y="17"/>
                    </a:lnTo>
                    <a:lnTo>
                      <a:pt x="2" y="32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" name="Freeform 320"/>
              <p:cNvSpPr>
                <a:spLocks/>
              </p:cNvSpPr>
              <p:nvPr/>
            </p:nvSpPr>
            <p:spPr bwMode="auto">
              <a:xfrm>
                <a:off x="5549915" y="3605863"/>
                <a:ext cx="476250" cy="320675"/>
              </a:xfrm>
              <a:custGeom>
                <a:avLst/>
                <a:gdLst>
                  <a:gd name="T0" fmla="*/ 10 w 300"/>
                  <a:gd name="T1" fmla="*/ 202 h 202"/>
                  <a:gd name="T2" fmla="*/ 0 w 300"/>
                  <a:gd name="T3" fmla="*/ 188 h 202"/>
                  <a:gd name="T4" fmla="*/ 292 w 300"/>
                  <a:gd name="T5" fmla="*/ 0 h 202"/>
                  <a:gd name="T6" fmla="*/ 300 w 300"/>
                  <a:gd name="T7" fmla="*/ 12 h 202"/>
                  <a:gd name="T8" fmla="*/ 10 w 300"/>
                  <a:gd name="T9" fmla="*/ 20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0" h="202">
                    <a:moveTo>
                      <a:pt x="10" y="202"/>
                    </a:moveTo>
                    <a:lnTo>
                      <a:pt x="0" y="188"/>
                    </a:lnTo>
                    <a:lnTo>
                      <a:pt x="292" y="0"/>
                    </a:lnTo>
                    <a:lnTo>
                      <a:pt x="300" y="12"/>
                    </a:lnTo>
                    <a:lnTo>
                      <a:pt x="10" y="202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" name="Freeform 321"/>
              <p:cNvSpPr>
                <a:spLocks/>
              </p:cNvSpPr>
              <p:nvPr/>
            </p:nvSpPr>
            <p:spPr bwMode="auto">
              <a:xfrm>
                <a:off x="5254640" y="3909076"/>
                <a:ext cx="315913" cy="539750"/>
              </a:xfrm>
              <a:custGeom>
                <a:avLst/>
                <a:gdLst>
                  <a:gd name="T0" fmla="*/ 16 w 199"/>
                  <a:gd name="T1" fmla="*/ 340 h 340"/>
                  <a:gd name="T2" fmla="*/ 0 w 199"/>
                  <a:gd name="T3" fmla="*/ 332 h 340"/>
                  <a:gd name="T4" fmla="*/ 183 w 199"/>
                  <a:gd name="T5" fmla="*/ 0 h 340"/>
                  <a:gd name="T6" fmla="*/ 199 w 199"/>
                  <a:gd name="T7" fmla="*/ 8 h 340"/>
                  <a:gd name="T8" fmla="*/ 16 w 199"/>
                  <a:gd name="T9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9" h="340">
                    <a:moveTo>
                      <a:pt x="16" y="340"/>
                    </a:moveTo>
                    <a:lnTo>
                      <a:pt x="0" y="332"/>
                    </a:lnTo>
                    <a:lnTo>
                      <a:pt x="183" y="0"/>
                    </a:lnTo>
                    <a:lnTo>
                      <a:pt x="199" y="8"/>
                    </a:lnTo>
                    <a:lnTo>
                      <a:pt x="16" y="340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" name="Freeform 322"/>
              <p:cNvSpPr>
                <a:spLocks/>
              </p:cNvSpPr>
              <p:nvPr/>
            </p:nvSpPr>
            <p:spPr bwMode="auto">
              <a:xfrm>
                <a:off x="5260990" y="4028138"/>
                <a:ext cx="765175" cy="412750"/>
              </a:xfrm>
              <a:custGeom>
                <a:avLst/>
                <a:gdLst>
                  <a:gd name="T0" fmla="*/ 7 w 482"/>
                  <a:gd name="T1" fmla="*/ 260 h 260"/>
                  <a:gd name="T2" fmla="*/ 0 w 482"/>
                  <a:gd name="T3" fmla="*/ 246 h 260"/>
                  <a:gd name="T4" fmla="*/ 474 w 482"/>
                  <a:gd name="T5" fmla="*/ 0 h 260"/>
                  <a:gd name="T6" fmla="*/ 482 w 482"/>
                  <a:gd name="T7" fmla="*/ 16 h 260"/>
                  <a:gd name="T8" fmla="*/ 7 w 482"/>
                  <a:gd name="T9" fmla="*/ 26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2" h="260">
                    <a:moveTo>
                      <a:pt x="7" y="260"/>
                    </a:moveTo>
                    <a:lnTo>
                      <a:pt x="0" y="246"/>
                    </a:lnTo>
                    <a:lnTo>
                      <a:pt x="474" y="0"/>
                    </a:lnTo>
                    <a:lnTo>
                      <a:pt x="482" y="16"/>
                    </a:lnTo>
                    <a:lnTo>
                      <a:pt x="7" y="260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" name="Freeform 323"/>
              <p:cNvSpPr>
                <a:spLocks/>
              </p:cNvSpPr>
              <p:nvPr/>
            </p:nvSpPr>
            <p:spPr bwMode="auto">
              <a:xfrm>
                <a:off x="5548328" y="3909076"/>
                <a:ext cx="193675" cy="590550"/>
              </a:xfrm>
              <a:custGeom>
                <a:avLst/>
                <a:gdLst>
                  <a:gd name="T0" fmla="*/ 106 w 122"/>
                  <a:gd name="T1" fmla="*/ 372 h 372"/>
                  <a:gd name="T2" fmla="*/ 0 w 122"/>
                  <a:gd name="T3" fmla="*/ 4 h 372"/>
                  <a:gd name="T4" fmla="*/ 16 w 122"/>
                  <a:gd name="T5" fmla="*/ 0 h 372"/>
                  <a:gd name="T6" fmla="*/ 122 w 122"/>
                  <a:gd name="T7" fmla="*/ 367 h 372"/>
                  <a:gd name="T8" fmla="*/ 106 w 122"/>
                  <a:gd name="T9" fmla="*/ 372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372">
                    <a:moveTo>
                      <a:pt x="106" y="372"/>
                    </a:moveTo>
                    <a:lnTo>
                      <a:pt x="0" y="4"/>
                    </a:lnTo>
                    <a:lnTo>
                      <a:pt x="16" y="0"/>
                    </a:lnTo>
                    <a:lnTo>
                      <a:pt x="122" y="367"/>
                    </a:lnTo>
                    <a:lnTo>
                      <a:pt x="106" y="372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" name="Freeform 324"/>
              <p:cNvSpPr>
                <a:spLocks/>
              </p:cNvSpPr>
              <p:nvPr/>
            </p:nvSpPr>
            <p:spPr bwMode="auto">
              <a:xfrm>
                <a:off x="4867290" y="3618563"/>
                <a:ext cx="407988" cy="815975"/>
              </a:xfrm>
              <a:custGeom>
                <a:avLst/>
                <a:gdLst>
                  <a:gd name="T0" fmla="*/ 243 w 257"/>
                  <a:gd name="T1" fmla="*/ 514 h 514"/>
                  <a:gd name="T2" fmla="*/ 0 w 257"/>
                  <a:gd name="T3" fmla="*/ 7 h 514"/>
                  <a:gd name="T4" fmla="*/ 15 w 257"/>
                  <a:gd name="T5" fmla="*/ 0 h 514"/>
                  <a:gd name="T6" fmla="*/ 257 w 257"/>
                  <a:gd name="T7" fmla="*/ 507 h 514"/>
                  <a:gd name="T8" fmla="*/ 243 w 257"/>
                  <a:gd name="T9" fmla="*/ 514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7" h="514">
                    <a:moveTo>
                      <a:pt x="243" y="514"/>
                    </a:moveTo>
                    <a:lnTo>
                      <a:pt x="0" y="7"/>
                    </a:lnTo>
                    <a:lnTo>
                      <a:pt x="15" y="0"/>
                    </a:lnTo>
                    <a:lnTo>
                      <a:pt x="257" y="507"/>
                    </a:lnTo>
                    <a:lnTo>
                      <a:pt x="243" y="514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" name="Freeform 325"/>
              <p:cNvSpPr>
                <a:spLocks/>
              </p:cNvSpPr>
              <p:nvPr/>
            </p:nvSpPr>
            <p:spPr bwMode="auto">
              <a:xfrm>
                <a:off x="4694253" y="2775601"/>
                <a:ext cx="196850" cy="858838"/>
              </a:xfrm>
              <a:custGeom>
                <a:avLst/>
                <a:gdLst>
                  <a:gd name="T0" fmla="*/ 109 w 124"/>
                  <a:gd name="T1" fmla="*/ 541 h 541"/>
                  <a:gd name="T2" fmla="*/ 0 w 124"/>
                  <a:gd name="T3" fmla="*/ 3 h 541"/>
                  <a:gd name="T4" fmla="*/ 15 w 124"/>
                  <a:gd name="T5" fmla="*/ 0 h 541"/>
                  <a:gd name="T6" fmla="*/ 124 w 124"/>
                  <a:gd name="T7" fmla="*/ 536 h 541"/>
                  <a:gd name="T8" fmla="*/ 109 w 124"/>
                  <a:gd name="T9" fmla="*/ 541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541">
                    <a:moveTo>
                      <a:pt x="109" y="541"/>
                    </a:moveTo>
                    <a:lnTo>
                      <a:pt x="0" y="3"/>
                    </a:lnTo>
                    <a:lnTo>
                      <a:pt x="15" y="0"/>
                    </a:lnTo>
                    <a:lnTo>
                      <a:pt x="124" y="536"/>
                    </a:lnTo>
                    <a:lnTo>
                      <a:pt x="109" y="541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7" name="Freeform 326"/>
              <p:cNvSpPr>
                <a:spLocks/>
              </p:cNvSpPr>
              <p:nvPr/>
            </p:nvSpPr>
            <p:spPr bwMode="auto">
              <a:xfrm>
                <a:off x="4700603" y="2774013"/>
                <a:ext cx="388938" cy="328613"/>
              </a:xfrm>
              <a:custGeom>
                <a:avLst/>
                <a:gdLst>
                  <a:gd name="T0" fmla="*/ 235 w 245"/>
                  <a:gd name="T1" fmla="*/ 207 h 207"/>
                  <a:gd name="T2" fmla="*/ 0 w 245"/>
                  <a:gd name="T3" fmla="*/ 13 h 207"/>
                  <a:gd name="T4" fmla="*/ 11 w 245"/>
                  <a:gd name="T5" fmla="*/ 0 h 207"/>
                  <a:gd name="T6" fmla="*/ 245 w 245"/>
                  <a:gd name="T7" fmla="*/ 194 h 207"/>
                  <a:gd name="T8" fmla="*/ 235 w 245"/>
                  <a:gd name="T9" fmla="*/ 207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5" h="207">
                    <a:moveTo>
                      <a:pt x="235" y="207"/>
                    </a:moveTo>
                    <a:lnTo>
                      <a:pt x="0" y="13"/>
                    </a:lnTo>
                    <a:lnTo>
                      <a:pt x="11" y="0"/>
                    </a:lnTo>
                    <a:lnTo>
                      <a:pt x="245" y="194"/>
                    </a:lnTo>
                    <a:lnTo>
                      <a:pt x="235" y="207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8" name="Freeform 327"/>
              <p:cNvSpPr>
                <a:spLocks/>
              </p:cNvSpPr>
              <p:nvPr/>
            </p:nvSpPr>
            <p:spPr bwMode="auto">
              <a:xfrm>
                <a:off x="4864115" y="3091513"/>
                <a:ext cx="233363" cy="527050"/>
              </a:xfrm>
              <a:custGeom>
                <a:avLst/>
                <a:gdLst>
                  <a:gd name="T0" fmla="*/ 16 w 147"/>
                  <a:gd name="T1" fmla="*/ 332 h 332"/>
                  <a:gd name="T2" fmla="*/ 0 w 147"/>
                  <a:gd name="T3" fmla="*/ 326 h 332"/>
                  <a:gd name="T4" fmla="*/ 132 w 147"/>
                  <a:gd name="T5" fmla="*/ 0 h 332"/>
                  <a:gd name="T6" fmla="*/ 147 w 147"/>
                  <a:gd name="T7" fmla="*/ 5 h 332"/>
                  <a:gd name="T8" fmla="*/ 16 w 147"/>
                  <a:gd name="T9" fmla="*/ 332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7" h="332">
                    <a:moveTo>
                      <a:pt x="16" y="332"/>
                    </a:moveTo>
                    <a:lnTo>
                      <a:pt x="0" y="326"/>
                    </a:lnTo>
                    <a:lnTo>
                      <a:pt x="132" y="0"/>
                    </a:lnTo>
                    <a:lnTo>
                      <a:pt x="147" y="5"/>
                    </a:lnTo>
                    <a:lnTo>
                      <a:pt x="16" y="332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9" name="Freeform 328"/>
              <p:cNvSpPr>
                <a:spLocks/>
              </p:cNvSpPr>
              <p:nvPr/>
            </p:nvSpPr>
            <p:spPr bwMode="auto">
              <a:xfrm>
                <a:off x="5075253" y="3080401"/>
                <a:ext cx="417513" cy="247650"/>
              </a:xfrm>
              <a:custGeom>
                <a:avLst/>
                <a:gdLst>
                  <a:gd name="T0" fmla="*/ 256 w 263"/>
                  <a:gd name="T1" fmla="*/ 156 h 156"/>
                  <a:gd name="T2" fmla="*/ 0 w 263"/>
                  <a:gd name="T3" fmla="*/ 14 h 156"/>
                  <a:gd name="T4" fmla="*/ 7 w 263"/>
                  <a:gd name="T5" fmla="*/ 0 h 156"/>
                  <a:gd name="T6" fmla="*/ 263 w 263"/>
                  <a:gd name="T7" fmla="*/ 142 h 156"/>
                  <a:gd name="T8" fmla="*/ 256 w 263"/>
                  <a:gd name="T9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156">
                    <a:moveTo>
                      <a:pt x="256" y="156"/>
                    </a:moveTo>
                    <a:lnTo>
                      <a:pt x="0" y="14"/>
                    </a:lnTo>
                    <a:lnTo>
                      <a:pt x="7" y="0"/>
                    </a:lnTo>
                    <a:lnTo>
                      <a:pt x="263" y="142"/>
                    </a:lnTo>
                    <a:lnTo>
                      <a:pt x="256" y="156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0" name="Freeform 329"/>
              <p:cNvSpPr>
                <a:spLocks/>
              </p:cNvSpPr>
              <p:nvPr/>
            </p:nvSpPr>
            <p:spPr bwMode="auto">
              <a:xfrm>
                <a:off x="5467365" y="3312176"/>
                <a:ext cx="100013" cy="608013"/>
              </a:xfrm>
              <a:custGeom>
                <a:avLst/>
                <a:gdLst>
                  <a:gd name="T0" fmla="*/ 46 w 63"/>
                  <a:gd name="T1" fmla="*/ 383 h 383"/>
                  <a:gd name="T2" fmla="*/ 0 w 63"/>
                  <a:gd name="T3" fmla="*/ 3 h 383"/>
                  <a:gd name="T4" fmla="*/ 16 w 63"/>
                  <a:gd name="T5" fmla="*/ 0 h 383"/>
                  <a:gd name="T6" fmla="*/ 63 w 63"/>
                  <a:gd name="T7" fmla="*/ 381 h 383"/>
                  <a:gd name="T8" fmla="*/ 46 w 63"/>
                  <a:gd name="T9" fmla="*/ 383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383">
                    <a:moveTo>
                      <a:pt x="46" y="383"/>
                    </a:moveTo>
                    <a:lnTo>
                      <a:pt x="0" y="3"/>
                    </a:lnTo>
                    <a:lnTo>
                      <a:pt x="16" y="0"/>
                    </a:lnTo>
                    <a:lnTo>
                      <a:pt x="63" y="381"/>
                    </a:lnTo>
                    <a:lnTo>
                      <a:pt x="46" y="383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" name="Freeform 330"/>
              <p:cNvSpPr>
                <a:spLocks/>
              </p:cNvSpPr>
              <p:nvPr/>
            </p:nvSpPr>
            <p:spPr bwMode="auto">
              <a:xfrm>
                <a:off x="5481653" y="3304238"/>
                <a:ext cx="539750" cy="315913"/>
              </a:xfrm>
              <a:custGeom>
                <a:avLst/>
                <a:gdLst>
                  <a:gd name="T0" fmla="*/ 333 w 340"/>
                  <a:gd name="T1" fmla="*/ 199 h 199"/>
                  <a:gd name="T2" fmla="*/ 0 w 340"/>
                  <a:gd name="T3" fmla="*/ 14 h 199"/>
                  <a:gd name="T4" fmla="*/ 7 w 340"/>
                  <a:gd name="T5" fmla="*/ 0 h 199"/>
                  <a:gd name="T6" fmla="*/ 340 w 340"/>
                  <a:gd name="T7" fmla="*/ 184 h 199"/>
                  <a:gd name="T8" fmla="*/ 333 w 340"/>
                  <a:gd name="T9" fmla="*/ 199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0" h="199">
                    <a:moveTo>
                      <a:pt x="333" y="199"/>
                    </a:moveTo>
                    <a:lnTo>
                      <a:pt x="0" y="14"/>
                    </a:lnTo>
                    <a:lnTo>
                      <a:pt x="7" y="0"/>
                    </a:lnTo>
                    <a:lnTo>
                      <a:pt x="340" y="184"/>
                    </a:lnTo>
                    <a:lnTo>
                      <a:pt x="333" y="199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" name="Freeform 331"/>
              <p:cNvSpPr>
                <a:spLocks/>
              </p:cNvSpPr>
              <p:nvPr/>
            </p:nvSpPr>
            <p:spPr bwMode="auto">
              <a:xfrm>
                <a:off x="5419740" y="2996263"/>
                <a:ext cx="76200" cy="322263"/>
              </a:xfrm>
              <a:custGeom>
                <a:avLst/>
                <a:gdLst>
                  <a:gd name="T0" fmla="*/ 32 w 48"/>
                  <a:gd name="T1" fmla="*/ 203 h 203"/>
                  <a:gd name="T2" fmla="*/ 0 w 48"/>
                  <a:gd name="T3" fmla="*/ 2 h 203"/>
                  <a:gd name="T4" fmla="*/ 16 w 48"/>
                  <a:gd name="T5" fmla="*/ 0 h 203"/>
                  <a:gd name="T6" fmla="*/ 48 w 48"/>
                  <a:gd name="T7" fmla="*/ 201 h 203"/>
                  <a:gd name="T8" fmla="*/ 32 w 48"/>
                  <a:gd name="T9" fmla="*/ 20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03">
                    <a:moveTo>
                      <a:pt x="32" y="203"/>
                    </a:moveTo>
                    <a:lnTo>
                      <a:pt x="0" y="2"/>
                    </a:lnTo>
                    <a:lnTo>
                      <a:pt x="16" y="0"/>
                    </a:lnTo>
                    <a:lnTo>
                      <a:pt x="48" y="201"/>
                    </a:lnTo>
                    <a:lnTo>
                      <a:pt x="32" y="203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" name="Freeform 332"/>
              <p:cNvSpPr>
                <a:spLocks/>
              </p:cNvSpPr>
              <p:nvPr/>
            </p:nvSpPr>
            <p:spPr bwMode="auto">
              <a:xfrm>
                <a:off x="4873640" y="3299476"/>
                <a:ext cx="611188" cy="317500"/>
              </a:xfrm>
              <a:custGeom>
                <a:avLst/>
                <a:gdLst>
                  <a:gd name="T0" fmla="*/ 7 w 385"/>
                  <a:gd name="T1" fmla="*/ 200 h 200"/>
                  <a:gd name="T2" fmla="*/ 0 w 385"/>
                  <a:gd name="T3" fmla="*/ 184 h 200"/>
                  <a:gd name="T4" fmla="*/ 378 w 385"/>
                  <a:gd name="T5" fmla="*/ 0 h 200"/>
                  <a:gd name="T6" fmla="*/ 385 w 385"/>
                  <a:gd name="T7" fmla="*/ 15 h 200"/>
                  <a:gd name="T8" fmla="*/ 7 w 385"/>
                  <a:gd name="T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5" h="200">
                    <a:moveTo>
                      <a:pt x="7" y="200"/>
                    </a:moveTo>
                    <a:lnTo>
                      <a:pt x="0" y="184"/>
                    </a:lnTo>
                    <a:lnTo>
                      <a:pt x="378" y="0"/>
                    </a:lnTo>
                    <a:lnTo>
                      <a:pt x="385" y="15"/>
                    </a:lnTo>
                    <a:lnTo>
                      <a:pt x="7" y="200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" name="Freeform 333"/>
              <p:cNvSpPr>
                <a:spLocks/>
              </p:cNvSpPr>
              <p:nvPr/>
            </p:nvSpPr>
            <p:spPr bwMode="auto">
              <a:xfrm>
                <a:off x="4878403" y="3596338"/>
                <a:ext cx="677863" cy="317500"/>
              </a:xfrm>
              <a:custGeom>
                <a:avLst/>
                <a:gdLst>
                  <a:gd name="T0" fmla="*/ 420 w 427"/>
                  <a:gd name="T1" fmla="*/ 200 h 200"/>
                  <a:gd name="T2" fmla="*/ 0 w 427"/>
                  <a:gd name="T3" fmla="*/ 14 h 200"/>
                  <a:gd name="T4" fmla="*/ 7 w 427"/>
                  <a:gd name="T5" fmla="*/ 0 h 200"/>
                  <a:gd name="T6" fmla="*/ 427 w 427"/>
                  <a:gd name="T7" fmla="*/ 186 h 200"/>
                  <a:gd name="T8" fmla="*/ 420 w 427"/>
                  <a:gd name="T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7" h="200">
                    <a:moveTo>
                      <a:pt x="420" y="200"/>
                    </a:moveTo>
                    <a:lnTo>
                      <a:pt x="0" y="14"/>
                    </a:lnTo>
                    <a:lnTo>
                      <a:pt x="7" y="0"/>
                    </a:lnTo>
                    <a:lnTo>
                      <a:pt x="427" y="186"/>
                    </a:lnTo>
                    <a:lnTo>
                      <a:pt x="420" y="200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" name="Freeform 334"/>
              <p:cNvSpPr>
                <a:spLocks/>
              </p:cNvSpPr>
              <p:nvPr/>
            </p:nvSpPr>
            <p:spPr bwMode="auto">
              <a:xfrm>
                <a:off x="5562615" y="3809063"/>
                <a:ext cx="1447801" cy="119063"/>
              </a:xfrm>
              <a:custGeom>
                <a:avLst/>
                <a:gdLst>
                  <a:gd name="T0" fmla="*/ 2 w 912"/>
                  <a:gd name="T1" fmla="*/ 75 h 75"/>
                  <a:gd name="T2" fmla="*/ 0 w 912"/>
                  <a:gd name="T3" fmla="*/ 59 h 75"/>
                  <a:gd name="T4" fmla="*/ 911 w 912"/>
                  <a:gd name="T5" fmla="*/ 0 h 75"/>
                  <a:gd name="T6" fmla="*/ 912 w 912"/>
                  <a:gd name="T7" fmla="*/ 15 h 75"/>
                  <a:gd name="T8" fmla="*/ 2 w 912"/>
                  <a:gd name="T9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12" h="75">
                    <a:moveTo>
                      <a:pt x="2" y="75"/>
                    </a:moveTo>
                    <a:lnTo>
                      <a:pt x="0" y="59"/>
                    </a:lnTo>
                    <a:lnTo>
                      <a:pt x="911" y="0"/>
                    </a:lnTo>
                    <a:lnTo>
                      <a:pt x="912" y="15"/>
                    </a:lnTo>
                    <a:lnTo>
                      <a:pt x="2" y="75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" name="Freeform 335"/>
              <p:cNvSpPr>
                <a:spLocks/>
              </p:cNvSpPr>
              <p:nvPr/>
            </p:nvSpPr>
            <p:spPr bwMode="auto">
              <a:xfrm>
                <a:off x="6707203" y="3212163"/>
                <a:ext cx="596900" cy="287338"/>
              </a:xfrm>
              <a:custGeom>
                <a:avLst/>
                <a:gdLst>
                  <a:gd name="T0" fmla="*/ 7 w 376"/>
                  <a:gd name="T1" fmla="*/ 181 h 181"/>
                  <a:gd name="T2" fmla="*/ 0 w 376"/>
                  <a:gd name="T3" fmla="*/ 165 h 181"/>
                  <a:gd name="T4" fmla="*/ 370 w 376"/>
                  <a:gd name="T5" fmla="*/ 0 h 181"/>
                  <a:gd name="T6" fmla="*/ 376 w 376"/>
                  <a:gd name="T7" fmla="*/ 16 h 181"/>
                  <a:gd name="T8" fmla="*/ 7 w 376"/>
                  <a:gd name="T9" fmla="*/ 181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6" h="181">
                    <a:moveTo>
                      <a:pt x="7" y="181"/>
                    </a:moveTo>
                    <a:lnTo>
                      <a:pt x="0" y="165"/>
                    </a:lnTo>
                    <a:lnTo>
                      <a:pt x="370" y="0"/>
                    </a:lnTo>
                    <a:lnTo>
                      <a:pt x="376" y="16"/>
                    </a:lnTo>
                    <a:lnTo>
                      <a:pt x="7" y="181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7" name="Freeform 336"/>
              <p:cNvSpPr>
                <a:spLocks/>
              </p:cNvSpPr>
              <p:nvPr/>
            </p:nvSpPr>
            <p:spPr bwMode="auto">
              <a:xfrm>
                <a:off x="6350016" y="3474101"/>
                <a:ext cx="366713" cy="122238"/>
              </a:xfrm>
              <a:custGeom>
                <a:avLst/>
                <a:gdLst>
                  <a:gd name="T0" fmla="*/ 4 w 231"/>
                  <a:gd name="T1" fmla="*/ 77 h 77"/>
                  <a:gd name="T2" fmla="*/ 0 w 231"/>
                  <a:gd name="T3" fmla="*/ 62 h 77"/>
                  <a:gd name="T4" fmla="*/ 226 w 231"/>
                  <a:gd name="T5" fmla="*/ 0 h 77"/>
                  <a:gd name="T6" fmla="*/ 231 w 231"/>
                  <a:gd name="T7" fmla="*/ 16 h 77"/>
                  <a:gd name="T8" fmla="*/ 4 w 231"/>
                  <a:gd name="T9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1" h="77">
                    <a:moveTo>
                      <a:pt x="4" y="77"/>
                    </a:moveTo>
                    <a:lnTo>
                      <a:pt x="0" y="62"/>
                    </a:lnTo>
                    <a:lnTo>
                      <a:pt x="226" y="0"/>
                    </a:lnTo>
                    <a:lnTo>
                      <a:pt x="231" y="16"/>
                    </a:lnTo>
                    <a:lnTo>
                      <a:pt x="4" y="77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8" name="Freeform 337"/>
              <p:cNvSpPr>
                <a:spLocks/>
              </p:cNvSpPr>
              <p:nvPr/>
            </p:nvSpPr>
            <p:spPr bwMode="auto">
              <a:xfrm>
                <a:off x="7251716" y="2454926"/>
                <a:ext cx="60325" cy="771525"/>
              </a:xfrm>
              <a:custGeom>
                <a:avLst/>
                <a:gdLst>
                  <a:gd name="T0" fmla="*/ 21 w 38"/>
                  <a:gd name="T1" fmla="*/ 486 h 486"/>
                  <a:gd name="T2" fmla="*/ 0 w 38"/>
                  <a:gd name="T3" fmla="*/ 1 h 486"/>
                  <a:gd name="T4" fmla="*/ 16 w 38"/>
                  <a:gd name="T5" fmla="*/ 0 h 486"/>
                  <a:gd name="T6" fmla="*/ 38 w 38"/>
                  <a:gd name="T7" fmla="*/ 484 h 486"/>
                  <a:gd name="T8" fmla="*/ 21 w 38"/>
                  <a:gd name="T9" fmla="*/ 486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486">
                    <a:moveTo>
                      <a:pt x="21" y="486"/>
                    </a:moveTo>
                    <a:lnTo>
                      <a:pt x="0" y="1"/>
                    </a:lnTo>
                    <a:lnTo>
                      <a:pt x="16" y="0"/>
                    </a:lnTo>
                    <a:lnTo>
                      <a:pt x="38" y="484"/>
                    </a:lnTo>
                    <a:lnTo>
                      <a:pt x="21" y="486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9" name="Freeform 338"/>
              <p:cNvSpPr>
                <a:spLocks/>
              </p:cNvSpPr>
              <p:nvPr/>
            </p:nvSpPr>
            <p:spPr bwMode="auto">
              <a:xfrm>
                <a:off x="6837378" y="1972326"/>
                <a:ext cx="436563" cy="495300"/>
              </a:xfrm>
              <a:custGeom>
                <a:avLst/>
                <a:gdLst>
                  <a:gd name="T0" fmla="*/ 263 w 275"/>
                  <a:gd name="T1" fmla="*/ 312 h 312"/>
                  <a:gd name="T2" fmla="*/ 0 w 275"/>
                  <a:gd name="T3" fmla="*/ 11 h 312"/>
                  <a:gd name="T4" fmla="*/ 13 w 275"/>
                  <a:gd name="T5" fmla="*/ 0 h 312"/>
                  <a:gd name="T6" fmla="*/ 275 w 275"/>
                  <a:gd name="T7" fmla="*/ 301 h 312"/>
                  <a:gd name="T8" fmla="*/ 263 w 275"/>
                  <a:gd name="T9" fmla="*/ 312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5" h="312">
                    <a:moveTo>
                      <a:pt x="263" y="312"/>
                    </a:moveTo>
                    <a:lnTo>
                      <a:pt x="0" y="11"/>
                    </a:lnTo>
                    <a:lnTo>
                      <a:pt x="13" y="0"/>
                    </a:lnTo>
                    <a:lnTo>
                      <a:pt x="275" y="301"/>
                    </a:lnTo>
                    <a:lnTo>
                      <a:pt x="263" y="312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" name="Freeform 339"/>
              <p:cNvSpPr>
                <a:spLocks/>
              </p:cNvSpPr>
              <p:nvPr/>
            </p:nvSpPr>
            <p:spPr bwMode="auto">
              <a:xfrm>
                <a:off x="6919928" y="2453338"/>
                <a:ext cx="347663" cy="271463"/>
              </a:xfrm>
              <a:custGeom>
                <a:avLst/>
                <a:gdLst>
                  <a:gd name="T0" fmla="*/ 11 w 219"/>
                  <a:gd name="T1" fmla="*/ 171 h 171"/>
                  <a:gd name="T2" fmla="*/ 0 w 219"/>
                  <a:gd name="T3" fmla="*/ 157 h 171"/>
                  <a:gd name="T4" fmla="*/ 209 w 219"/>
                  <a:gd name="T5" fmla="*/ 0 h 171"/>
                  <a:gd name="T6" fmla="*/ 219 w 219"/>
                  <a:gd name="T7" fmla="*/ 12 h 171"/>
                  <a:gd name="T8" fmla="*/ 11 w 219"/>
                  <a:gd name="T9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9" h="171">
                    <a:moveTo>
                      <a:pt x="11" y="171"/>
                    </a:moveTo>
                    <a:lnTo>
                      <a:pt x="0" y="157"/>
                    </a:lnTo>
                    <a:lnTo>
                      <a:pt x="209" y="0"/>
                    </a:lnTo>
                    <a:lnTo>
                      <a:pt x="219" y="12"/>
                    </a:lnTo>
                    <a:lnTo>
                      <a:pt x="11" y="171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" name="Freeform 340"/>
              <p:cNvSpPr>
                <a:spLocks/>
              </p:cNvSpPr>
              <p:nvPr/>
            </p:nvSpPr>
            <p:spPr bwMode="auto">
              <a:xfrm>
                <a:off x="6569091" y="2705751"/>
                <a:ext cx="371475" cy="320675"/>
              </a:xfrm>
              <a:custGeom>
                <a:avLst/>
                <a:gdLst>
                  <a:gd name="T0" fmla="*/ 10 w 234"/>
                  <a:gd name="T1" fmla="*/ 202 h 202"/>
                  <a:gd name="T2" fmla="*/ 0 w 234"/>
                  <a:gd name="T3" fmla="*/ 190 h 202"/>
                  <a:gd name="T4" fmla="*/ 224 w 234"/>
                  <a:gd name="T5" fmla="*/ 0 h 202"/>
                  <a:gd name="T6" fmla="*/ 234 w 234"/>
                  <a:gd name="T7" fmla="*/ 12 h 202"/>
                  <a:gd name="T8" fmla="*/ 10 w 234"/>
                  <a:gd name="T9" fmla="*/ 20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02">
                    <a:moveTo>
                      <a:pt x="10" y="202"/>
                    </a:moveTo>
                    <a:lnTo>
                      <a:pt x="0" y="190"/>
                    </a:lnTo>
                    <a:lnTo>
                      <a:pt x="224" y="0"/>
                    </a:lnTo>
                    <a:lnTo>
                      <a:pt x="234" y="12"/>
                    </a:lnTo>
                    <a:lnTo>
                      <a:pt x="10" y="202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" name="Freeform 341"/>
              <p:cNvSpPr>
                <a:spLocks/>
              </p:cNvSpPr>
              <p:nvPr/>
            </p:nvSpPr>
            <p:spPr bwMode="auto">
              <a:xfrm>
                <a:off x="5991240" y="2923238"/>
                <a:ext cx="592138" cy="103188"/>
              </a:xfrm>
              <a:custGeom>
                <a:avLst/>
                <a:gdLst>
                  <a:gd name="T0" fmla="*/ 370 w 373"/>
                  <a:gd name="T1" fmla="*/ 65 h 65"/>
                  <a:gd name="T2" fmla="*/ 0 w 373"/>
                  <a:gd name="T3" fmla="*/ 16 h 65"/>
                  <a:gd name="T4" fmla="*/ 3 w 373"/>
                  <a:gd name="T5" fmla="*/ 0 h 65"/>
                  <a:gd name="T6" fmla="*/ 373 w 373"/>
                  <a:gd name="T7" fmla="*/ 48 h 65"/>
                  <a:gd name="T8" fmla="*/ 370 w 373"/>
                  <a:gd name="T9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3" h="65">
                    <a:moveTo>
                      <a:pt x="370" y="65"/>
                    </a:moveTo>
                    <a:lnTo>
                      <a:pt x="0" y="16"/>
                    </a:lnTo>
                    <a:lnTo>
                      <a:pt x="3" y="0"/>
                    </a:lnTo>
                    <a:lnTo>
                      <a:pt x="373" y="48"/>
                    </a:lnTo>
                    <a:lnTo>
                      <a:pt x="370" y="65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" name="Freeform 342"/>
              <p:cNvSpPr>
                <a:spLocks/>
              </p:cNvSpPr>
              <p:nvPr/>
            </p:nvSpPr>
            <p:spPr bwMode="auto">
              <a:xfrm>
                <a:off x="5430853" y="2929588"/>
                <a:ext cx="560388" cy="79375"/>
              </a:xfrm>
              <a:custGeom>
                <a:avLst/>
                <a:gdLst>
                  <a:gd name="T0" fmla="*/ 2 w 353"/>
                  <a:gd name="T1" fmla="*/ 50 h 50"/>
                  <a:gd name="T2" fmla="*/ 0 w 353"/>
                  <a:gd name="T3" fmla="*/ 35 h 50"/>
                  <a:gd name="T4" fmla="*/ 351 w 353"/>
                  <a:gd name="T5" fmla="*/ 0 h 50"/>
                  <a:gd name="T6" fmla="*/ 353 w 353"/>
                  <a:gd name="T7" fmla="*/ 17 h 50"/>
                  <a:gd name="T8" fmla="*/ 2 w 353"/>
                  <a:gd name="T9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3" h="50">
                    <a:moveTo>
                      <a:pt x="2" y="50"/>
                    </a:moveTo>
                    <a:lnTo>
                      <a:pt x="0" y="35"/>
                    </a:lnTo>
                    <a:lnTo>
                      <a:pt x="351" y="0"/>
                    </a:lnTo>
                    <a:lnTo>
                      <a:pt x="353" y="17"/>
                    </a:lnTo>
                    <a:lnTo>
                      <a:pt x="2" y="50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" name="Freeform 343"/>
              <p:cNvSpPr>
                <a:spLocks/>
              </p:cNvSpPr>
              <p:nvPr/>
            </p:nvSpPr>
            <p:spPr bwMode="auto">
              <a:xfrm>
                <a:off x="4705365" y="2769251"/>
                <a:ext cx="731838" cy="246063"/>
              </a:xfrm>
              <a:custGeom>
                <a:avLst/>
                <a:gdLst>
                  <a:gd name="T0" fmla="*/ 455 w 461"/>
                  <a:gd name="T1" fmla="*/ 155 h 155"/>
                  <a:gd name="T2" fmla="*/ 0 w 461"/>
                  <a:gd name="T3" fmla="*/ 16 h 155"/>
                  <a:gd name="T4" fmla="*/ 5 w 461"/>
                  <a:gd name="T5" fmla="*/ 0 h 155"/>
                  <a:gd name="T6" fmla="*/ 461 w 461"/>
                  <a:gd name="T7" fmla="*/ 140 h 155"/>
                  <a:gd name="T8" fmla="*/ 455 w 461"/>
                  <a:gd name="T9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1" h="155">
                    <a:moveTo>
                      <a:pt x="455" y="155"/>
                    </a:moveTo>
                    <a:lnTo>
                      <a:pt x="0" y="16"/>
                    </a:lnTo>
                    <a:lnTo>
                      <a:pt x="5" y="0"/>
                    </a:lnTo>
                    <a:lnTo>
                      <a:pt x="461" y="140"/>
                    </a:lnTo>
                    <a:lnTo>
                      <a:pt x="455" y="155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" name="Freeform 344"/>
              <p:cNvSpPr>
                <a:spLocks/>
              </p:cNvSpPr>
              <p:nvPr/>
            </p:nvSpPr>
            <p:spPr bwMode="auto">
              <a:xfrm>
                <a:off x="5081603" y="2996263"/>
                <a:ext cx="346075" cy="112713"/>
              </a:xfrm>
              <a:custGeom>
                <a:avLst/>
                <a:gdLst>
                  <a:gd name="T0" fmla="*/ 5 w 218"/>
                  <a:gd name="T1" fmla="*/ 71 h 71"/>
                  <a:gd name="T2" fmla="*/ 0 w 218"/>
                  <a:gd name="T3" fmla="*/ 54 h 71"/>
                  <a:gd name="T4" fmla="*/ 215 w 218"/>
                  <a:gd name="T5" fmla="*/ 0 h 71"/>
                  <a:gd name="T6" fmla="*/ 218 w 218"/>
                  <a:gd name="T7" fmla="*/ 15 h 71"/>
                  <a:gd name="T8" fmla="*/ 5 w 218"/>
                  <a:gd name="T9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8" h="71">
                    <a:moveTo>
                      <a:pt x="5" y="71"/>
                    </a:moveTo>
                    <a:lnTo>
                      <a:pt x="0" y="54"/>
                    </a:lnTo>
                    <a:lnTo>
                      <a:pt x="215" y="0"/>
                    </a:lnTo>
                    <a:lnTo>
                      <a:pt x="218" y="15"/>
                    </a:lnTo>
                    <a:lnTo>
                      <a:pt x="5" y="71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6" name="Freeform 345"/>
              <p:cNvSpPr>
                <a:spLocks/>
              </p:cNvSpPr>
              <p:nvPr/>
            </p:nvSpPr>
            <p:spPr bwMode="auto">
              <a:xfrm>
                <a:off x="5476890" y="3002613"/>
                <a:ext cx="1100138" cy="309563"/>
              </a:xfrm>
              <a:custGeom>
                <a:avLst/>
                <a:gdLst>
                  <a:gd name="T0" fmla="*/ 0 w 496"/>
                  <a:gd name="T1" fmla="*/ 140 h 140"/>
                  <a:gd name="T2" fmla="*/ 0 w 496"/>
                  <a:gd name="T3" fmla="*/ 140 h 140"/>
                  <a:gd name="T4" fmla="*/ 1 w 496"/>
                  <a:gd name="T5" fmla="*/ 135 h 140"/>
                  <a:gd name="T6" fmla="*/ 1 w 496"/>
                  <a:gd name="T7" fmla="*/ 129 h 140"/>
                  <a:gd name="T8" fmla="*/ 493 w 496"/>
                  <a:gd name="T9" fmla="*/ 0 h 140"/>
                  <a:gd name="T10" fmla="*/ 496 w 496"/>
                  <a:gd name="T11" fmla="*/ 11 h 140"/>
                  <a:gd name="T12" fmla="*/ 0 w 496"/>
                  <a:gd name="T13" fmla="*/ 14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6" h="140">
                    <a:moveTo>
                      <a:pt x="0" y="140"/>
                    </a:moveTo>
                    <a:cubicBezTo>
                      <a:pt x="0" y="140"/>
                      <a:pt x="0" y="140"/>
                      <a:pt x="0" y="140"/>
                    </a:cubicBezTo>
                    <a:cubicBezTo>
                      <a:pt x="1" y="135"/>
                      <a:pt x="1" y="135"/>
                      <a:pt x="1" y="135"/>
                    </a:cubicBezTo>
                    <a:cubicBezTo>
                      <a:pt x="1" y="129"/>
                      <a:pt x="1" y="129"/>
                      <a:pt x="1" y="129"/>
                    </a:cubicBezTo>
                    <a:cubicBezTo>
                      <a:pt x="15" y="127"/>
                      <a:pt x="361" y="35"/>
                      <a:pt x="493" y="0"/>
                    </a:cubicBezTo>
                    <a:cubicBezTo>
                      <a:pt x="496" y="11"/>
                      <a:pt x="496" y="11"/>
                      <a:pt x="496" y="11"/>
                    </a:cubicBezTo>
                    <a:cubicBezTo>
                      <a:pt x="44" y="132"/>
                      <a:pt x="5" y="140"/>
                      <a:pt x="0" y="140"/>
                    </a:cubicBez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7" name="Freeform 346"/>
              <p:cNvSpPr>
                <a:spLocks/>
              </p:cNvSpPr>
              <p:nvPr/>
            </p:nvSpPr>
            <p:spPr bwMode="auto">
              <a:xfrm>
                <a:off x="5476890" y="2935938"/>
                <a:ext cx="522288" cy="379413"/>
              </a:xfrm>
              <a:custGeom>
                <a:avLst/>
                <a:gdLst>
                  <a:gd name="T0" fmla="*/ 8 w 329"/>
                  <a:gd name="T1" fmla="*/ 239 h 239"/>
                  <a:gd name="T2" fmla="*/ 0 w 329"/>
                  <a:gd name="T3" fmla="*/ 225 h 239"/>
                  <a:gd name="T4" fmla="*/ 321 w 329"/>
                  <a:gd name="T5" fmla="*/ 0 h 239"/>
                  <a:gd name="T6" fmla="*/ 329 w 329"/>
                  <a:gd name="T7" fmla="*/ 14 h 239"/>
                  <a:gd name="T8" fmla="*/ 8 w 329"/>
                  <a:gd name="T9" fmla="*/ 239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9" h="239">
                    <a:moveTo>
                      <a:pt x="8" y="239"/>
                    </a:moveTo>
                    <a:lnTo>
                      <a:pt x="0" y="225"/>
                    </a:lnTo>
                    <a:lnTo>
                      <a:pt x="321" y="0"/>
                    </a:lnTo>
                    <a:lnTo>
                      <a:pt x="329" y="14"/>
                    </a:lnTo>
                    <a:lnTo>
                      <a:pt x="8" y="239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8" name="Freeform 347"/>
              <p:cNvSpPr>
                <a:spLocks/>
              </p:cNvSpPr>
              <p:nvPr/>
            </p:nvSpPr>
            <p:spPr bwMode="auto">
              <a:xfrm>
                <a:off x="6003940" y="2705751"/>
                <a:ext cx="925513" cy="230188"/>
              </a:xfrm>
              <a:custGeom>
                <a:avLst/>
                <a:gdLst>
                  <a:gd name="T0" fmla="*/ 3 w 583"/>
                  <a:gd name="T1" fmla="*/ 145 h 145"/>
                  <a:gd name="T2" fmla="*/ 0 w 583"/>
                  <a:gd name="T3" fmla="*/ 128 h 145"/>
                  <a:gd name="T4" fmla="*/ 578 w 583"/>
                  <a:gd name="T5" fmla="*/ 0 h 145"/>
                  <a:gd name="T6" fmla="*/ 583 w 583"/>
                  <a:gd name="T7" fmla="*/ 15 h 145"/>
                  <a:gd name="T8" fmla="*/ 3 w 583"/>
                  <a:gd name="T9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3" h="145">
                    <a:moveTo>
                      <a:pt x="3" y="145"/>
                    </a:moveTo>
                    <a:lnTo>
                      <a:pt x="0" y="128"/>
                    </a:lnTo>
                    <a:lnTo>
                      <a:pt x="578" y="0"/>
                    </a:lnTo>
                    <a:lnTo>
                      <a:pt x="583" y="15"/>
                    </a:lnTo>
                    <a:lnTo>
                      <a:pt x="3" y="145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9" name="Freeform 348"/>
              <p:cNvSpPr>
                <a:spLocks/>
              </p:cNvSpPr>
              <p:nvPr/>
            </p:nvSpPr>
            <p:spPr bwMode="auto">
              <a:xfrm>
                <a:off x="6567503" y="3018488"/>
                <a:ext cx="161925" cy="465138"/>
              </a:xfrm>
              <a:custGeom>
                <a:avLst/>
                <a:gdLst>
                  <a:gd name="T0" fmla="*/ 85 w 102"/>
                  <a:gd name="T1" fmla="*/ 293 h 293"/>
                  <a:gd name="T2" fmla="*/ 0 w 102"/>
                  <a:gd name="T3" fmla="*/ 4 h 293"/>
                  <a:gd name="T4" fmla="*/ 17 w 102"/>
                  <a:gd name="T5" fmla="*/ 0 h 293"/>
                  <a:gd name="T6" fmla="*/ 102 w 102"/>
                  <a:gd name="T7" fmla="*/ 289 h 293"/>
                  <a:gd name="T8" fmla="*/ 85 w 102"/>
                  <a:gd name="T9" fmla="*/ 293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293">
                    <a:moveTo>
                      <a:pt x="85" y="293"/>
                    </a:moveTo>
                    <a:lnTo>
                      <a:pt x="0" y="4"/>
                    </a:lnTo>
                    <a:lnTo>
                      <a:pt x="17" y="0"/>
                    </a:lnTo>
                    <a:lnTo>
                      <a:pt x="102" y="289"/>
                    </a:lnTo>
                    <a:lnTo>
                      <a:pt x="85" y="293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0" name="Freeform 349"/>
              <p:cNvSpPr>
                <a:spLocks/>
              </p:cNvSpPr>
              <p:nvPr/>
            </p:nvSpPr>
            <p:spPr bwMode="auto">
              <a:xfrm>
                <a:off x="6319853" y="2346976"/>
                <a:ext cx="935038" cy="123825"/>
              </a:xfrm>
              <a:custGeom>
                <a:avLst/>
                <a:gdLst>
                  <a:gd name="T0" fmla="*/ 587 w 589"/>
                  <a:gd name="T1" fmla="*/ 78 h 78"/>
                  <a:gd name="T2" fmla="*/ 0 w 589"/>
                  <a:gd name="T3" fmla="*/ 16 h 78"/>
                  <a:gd name="T4" fmla="*/ 1 w 589"/>
                  <a:gd name="T5" fmla="*/ 0 h 78"/>
                  <a:gd name="T6" fmla="*/ 589 w 589"/>
                  <a:gd name="T7" fmla="*/ 61 h 78"/>
                  <a:gd name="T8" fmla="*/ 587 w 589"/>
                  <a:gd name="T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9" h="78">
                    <a:moveTo>
                      <a:pt x="587" y="78"/>
                    </a:moveTo>
                    <a:lnTo>
                      <a:pt x="0" y="16"/>
                    </a:lnTo>
                    <a:lnTo>
                      <a:pt x="1" y="0"/>
                    </a:lnTo>
                    <a:lnTo>
                      <a:pt x="589" y="61"/>
                    </a:lnTo>
                    <a:lnTo>
                      <a:pt x="587" y="78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1" name="Freeform 350"/>
              <p:cNvSpPr>
                <a:spLocks/>
              </p:cNvSpPr>
              <p:nvPr/>
            </p:nvSpPr>
            <p:spPr bwMode="auto">
              <a:xfrm>
                <a:off x="6316678" y="1973913"/>
                <a:ext cx="534988" cy="392113"/>
              </a:xfrm>
              <a:custGeom>
                <a:avLst/>
                <a:gdLst>
                  <a:gd name="T0" fmla="*/ 10 w 337"/>
                  <a:gd name="T1" fmla="*/ 247 h 247"/>
                  <a:gd name="T2" fmla="*/ 0 w 337"/>
                  <a:gd name="T3" fmla="*/ 233 h 247"/>
                  <a:gd name="T4" fmla="*/ 327 w 337"/>
                  <a:gd name="T5" fmla="*/ 0 h 247"/>
                  <a:gd name="T6" fmla="*/ 337 w 337"/>
                  <a:gd name="T7" fmla="*/ 13 h 247"/>
                  <a:gd name="T8" fmla="*/ 10 w 337"/>
                  <a:gd name="T9" fmla="*/ 247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7" h="247">
                    <a:moveTo>
                      <a:pt x="10" y="247"/>
                    </a:moveTo>
                    <a:lnTo>
                      <a:pt x="0" y="233"/>
                    </a:lnTo>
                    <a:lnTo>
                      <a:pt x="327" y="0"/>
                    </a:lnTo>
                    <a:lnTo>
                      <a:pt x="337" y="13"/>
                    </a:lnTo>
                    <a:lnTo>
                      <a:pt x="10" y="247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2" name="Freeform 351"/>
              <p:cNvSpPr>
                <a:spLocks/>
              </p:cNvSpPr>
              <p:nvPr/>
            </p:nvSpPr>
            <p:spPr bwMode="auto">
              <a:xfrm>
                <a:off x="4694253" y="2196163"/>
                <a:ext cx="257175" cy="582613"/>
              </a:xfrm>
              <a:custGeom>
                <a:avLst/>
                <a:gdLst>
                  <a:gd name="T0" fmla="*/ 15 w 162"/>
                  <a:gd name="T1" fmla="*/ 367 h 367"/>
                  <a:gd name="T2" fmla="*/ 0 w 162"/>
                  <a:gd name="T3" fmla="*/ 361 h 367"/>
                  <a:gd name="T4" fmla="*/ 147 w 162"/>
                  <a:gd name="T5" fmla="*/ 0 h 367"/>
                  <a:gd name="T6" fmla="*/ 162 w 162"/>
                  <a:gd name="T7" fmla="*/ 5 h 367"/>
                  <a:gd name="T8" fmla="*/ 15 w 162"/>
                  <a:gd name="T9" fmla="*/ 367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2" h="367">
                    <a:moveTo>
                      <a:pt x="15" y="367"/>
                    </a:moveTo>
                    <a:lnTo>
                      <a:pt x="0" y="361"/>
                    </a:lnTo>
                    <a:lnTo>
                      <a:pt x="147" y="0"/>
                    </a:lnTo>
                    <a:lnTo>
                      <a:pt x="162" y="5"/>
                    </a:lnTo>
                    <a:lnTo>
                      <a:pt x="15" y="367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3" name="Freeform 352"/>
              <p:cNvSpPr>
                <a:spLocks/>
              </p:cNvSpPr>
              <p:nvPr/>
            </p:nvSpPr>
            <p:spPr bwMode="auto">
              <a:xfrm>
                <a:off x="4940315" y="2185051"/>
                <a:ext cx="404813" cy="558800"/>
              </a:xfrm>
              <a:custGeom>
                <a:avLst/>
                <a:gdLst>
                  <a:gd name="T0" fmla="*/ 242 w 255"/>
                  <a:gd name="T1" fmla="*/ 352 h 352"/>
                  <a:gd name="T2" fmla="*/ 0 w 255"/>
                  <a:gd name="T3" fmla="*/ 10 h 352"/>
                  <a:gd name="T4" fmla="*/ 13 w 255"/>
                  <a:gd name="T5" fmla="*/ 0 h 352"/>
                  <a:gd name="T6" fmla="*/ 255 w 255"/>
                  <a:gd name="T7" fmla="*/ 343 h 352"/>
                  <a:gd name="T8" fmla="*/ 242 w 255"/>
                  <a:gd name="T9" fmla="*/ 352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5" h="352">
                    <a:moveTo>
                      <a:pt x="242" y="352"/>
                    </a:moveTo>
                    <a:lnTo>
                      <a:pt x="0" y="10"/>
                    </a:lnTo>
                    <a:lnTo>
                      <a:pt x="13" y="0"/>
                    </a:lnTo>
                    <a:lnTo>
                      <a:pt x="255" y="343"/>
                    </a:lnTo>
                    <a:lnTo>
                      <a:pt x="242" y="352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4" name="Freeform 353"/>
              <p:cNvSpPr>
                <a:spLocks/>
              </p:cNvSpPr>
              <p:nvPr/>
            </p:nvSpPr>
            <p:spPr bwMode="auto">
              <a:xfrm>
                <a:off x="5343540" y="2713688"/>
                <a:ext cx="666750" cy="231775"/>
              </a:xfrm>
              <a:custGeom>
                <a:avLst/>
                <a:gdLst>
                  <a:gd name="T0" fmla="*/ 415 w 420"/>
                  <a:gd name="T1" fmla="*/ 146 h 146"/>
                  <a:gd name="T2" fmla="*/ 0 w 420"/>
                  <a:gd name="T3" fmla="*/ 16 h 146"/>
                  <a:gd name="T4" fmla="*/ 6 w 420"/>
                  <a:gd name="T5" fmla="*/ 0 h 146"/>
                  <a:gd name="T6" fmla="*/ 420 w 420"/>
                  <a:gd name="T7" fmla="*/ 130 h 146"/>
                  <a:gd name="T8" fmla="*/ 415 w 420"/>
                  <a:gd name="T9" fmla="*/ 14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0" h="146">
                    <a:moveTo>
                      <a:pt x="415" y="146"/>
                    </a:moveTo>
                    <a:lnTo>
                      <a:pt x="0" y="16"/>
                    </a:lnTo>
                    <a:lnTo>
                      <a:pt x="6" y="0"/>
                    </a:lnTo>
                    <a:lnTo>
                      <a:pt x="420" y="130"/>
                    </a:lnTo>
                    <a:lnTo>
                      <a:pt x="415" y="146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5" name="Freeform 354"/>
              <p:cNvSpPr>
                <a:spLocks/>
              </p:cNvSpPr>
              <p:nvPr/>
            </p:nvSpPr>
            <p:spPr bwMode="auto">
              <a:xfrm>
                <a:off x="5327665" y="2723213"/>
                <a:ext cx="111125" cy="280988"/>
              </a:xfrm>
              <a:custGeom>
                <a:avLst/>
                <a:gdLst>
                  <a:gd name="T0" fmla="*/ 53 w 70"/>
                  <a:gd name="T1" fmla="*/ 177 h 177"/>
                  <a:gd name="T2" fmla="*/ 0 w 70"/>
                  <a:gd name="T3" fmla="*/ 4 h 177"/>
                  <a:gd name="T4" fmla="*/ 17 w 70"/>
                  <a:gd name="T5" fmla="*/ 0 h 177"/>
                  <a:gd name="T6" fmla="*/ 70 w 70"/>
                  <a:gd name="T7" fmla="*/ 172 h 177"/>
                  <a:gd name="T8" fmla="*/ 53 w 70"/>
                  <a:gd name="T9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" h="177">
                    <a:moveTo>
                      <a:pt x="53" y="177"/>
                    </a:moveTo>
                    <a:lnTo>
                      <a:pt x="0" y="4"/>
                    </a:lnTo>
                    <a:lnTo>
                      <a:pt x="17" y="0"/>
                    </a:lnTo>
                    <a:lnTo>
                      <a:pt x="70" y="172"/>
                    </a:lnTo>
                    <a:lnTo>
                      <a:pt x="53" y="177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6" name="Freeform 355"/>
              <p:cNvSpPr>
                <a:spLocks/>
              </p:cNvSpPr>
              <p:nvPr/>
            </p:nvSpPr>
            <p:spPr bwMode="auto">
              <a:xfrm>
                <a:off x="5070490" y="2716863"/>
                <a:ext cx="277813" cy="382588"/>
              </a:xfrm>
              <a:custGeom>
                <a:avLst/>
                <a:gdLst>
                  <a:gd name="T0" fmla="*/ 13 w 175"/>
                  <a:gd name="T1" fmla="*/ 241 h 241"/>
                  <a:gd name="T2" fmla="*/ 0 w 175"/>
                  <a:gd name="T3" fmla="*/ 231 h 241"/>
                  <a:gd name="T4" fmla="*/ 162 w 175"/>
                  <a:gd name="T5" fmla="*/ 0 h 241"/>
                  <a:gd name="T6" fmla="*/ 175 w 175"/>
                  <a:gd name="T7" fmla="*/ 10 h 241"/>
                  <a:gd name="T8" fmla="*/ 13 w 175"/>
                  <a:gd name="T9" fmla="*/ 241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5" h="241">
                    <a:moveTo>
                      <a:pt x="13" y="241"/>
                    </a:moveTo>
                    <a:lnTo>
                      <a:pt x="0" y="231"/>
                    </a:lnTo>
                    <a:lnTo>
                      <a:pt x="162" y="0"/>
                    </a:lnTo>
                    <a:lnTo>
                      <a:pt x="175" y="10"/>
                    </a:lnTo>
                    <a:lnTo>
                      <a:pt x="13" y="241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7" name="Freeform 356"/>
              <p:cNvSpPr>
                <a:spLocks/>
              </p:cNvSpPr>
              <p:nvPr/>
            </p:nvSpPr>
            <p:spPr bwMode="auto">
              <a:xfrm>
                <a:off x="4927615" y="1832626"/>
                <a:ext cx="458788" cy="374650"/>
              </a:xfrm>
              <a:custGeom>
                <a:avLst/>
                <a:gdLst>
                  <a:gd name="T0" fmla="*/ 9 w 289"/>
                  <a:gd name="T1" fmla="*/ 236 h 236"/>
                  <a:gd name="T2" fmla="*/ 0 w 289"/>
                  <a:gd name="T3" fmla="*/ 223 h 236"/>
                  <a:gd name="T4" fmla="*/ 279 w 289"/>
                  <a:gd name="T5" fmla="*/ 0 h 236"/>
                  <a:gd name="T6" fmla="*/ 289 w 289"/>
                  <a:gd name="T7" fmla="*/ 12 h 236"/>
                  <a:gd name="T8" fmla="*/ 9 w 289"/>
                  <a:gd name="T9" fmla="*/ 23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9" h="236">
                    <a:moveTo>
                      <a:pt x="9" y="236"/>
                    </a:moveTo>
                    <a:lnTo>
                      <a:pt x="0" y="223"/>
                    </a:lnTo>
                    <a:lnTo>
                      <a:pt x="279" y="0"/>
                    </a:lnTo>
                    <a:lnTo>
                      <a:pt x="289" y="12"/>
                    </a:lnTo>
                    <a:lnTo>
                      <a:pt x="9" y="236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8" name="Freeform 357"/>
              <p:cNvSpPr>
                <a:spLocks/>
              </p:cNvSpPr>
              <p:nvPr/>
            </p:nvSpPr>
            <p:spPr bwMode="auto">
              <a:xfrm>
                <a:off x="5361003" y="1837388"/>
                <a:ext cx="485775" cy="579438"/>
              </a:xfrm>
              <a:custGeom>
                <a:avLst/>
                <a:gdLst>
                  <a:gd name="T0" fmla="*/ 294 w 306"/>
                  <a:gd name="T1" fmla="*/ 365 h 365"/>
                  <a:gd name="T2" fmla="*/ 0 w 306"/>
                  <a:gd name="T3" fmla="*/ 11 h 365"/>
                  <a:gd name="T4" fmla="*/ 13 w 306"/>
                  <a:gd name="T5" fmla="*/ 0 h 365"/>
                  <a:gd name="T6" fmla="*/ 306 w 306"/>
                  <a:gd name="T7" fmla="*/ 356 h 365"/>
                  <a:gd name="T8" fmla="*/ 294 w 306"/>
                  <a:gd name="T9" fmla="*/ 365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" h="365">
                    <a:moveTo>
                      <a:pt x="294" y="365"/>
                    </a:moveTo>
                    <a:lnTo>
                      <a:pt x="0" y="11"/>
                    </a:lnTo>
                    <a:lnTo>
                      <a:pt x="13" y="0"/>
                    </a:lnTo>
                    <a:lnTo>
                      <a:pt x="306" y="356"/>
                    </a:lnTo>
                    <a:lnTo>
                      <a:pt x="294" y="365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9" name="Freeform 358"/>
              <p:cNvSpPr>
                <a:spLocks/>
              </p:cNvSpPr>
              <p:nvPr/>
            </p:nvSpPr>
            <p:spPr bwMode="auto">
              <a:xfrm>
                <a:off x="5327665" y="2388251"/>
                <a:ext cx="512763" cy="344488"/>
              </a:xfrm>
              <a:custGeom>
                <a:avLst/>
                <a:gdLst>
                  <a:gd name="T0" fmla="*/ 9 w 323"/>
                  <a:gd name="T1" fmla="*/ 217 h 217"/>
                  <a:gd name="T2" fmla="*/ 0 w 323"/>
                  <a:gd name="T3" fmla="*/ 203 h 217"/>
                  <a:gd name="T4" fmla="*/ 315 w 323"/>
                  <a:gd name="T5" fmla="*/ 0 h 217"/>
                  <a:gd name="T6" fmla="*/ 323 w 323"/>
                  <a:gd name="T7" fmla="*/ 14 h 217"/>
                  <a:gd name="T8" fmla="*/ 9 w 323"/>
                  <a:gd name="T9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3" h="217">
                    <a:moveTo>
                      <a:pt x="9" y="217"/>
                    </a:moveTo>
                    <a:lnTo>
                      <a:pt x="0" y="203"/>
                    </a:lnTo>
                    <a:lnTo>
                      <a:pt x="315" y="0"/>
                    </a:lnTo>
                    <a:lnTo>
                      <a:pt x="323" y="14"/>
                    </a:lnTo>
                    <a:lnTo>
                      <a:pt x="9" y="217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0" name="Freeform 359"/>
              <p:cNvSpPr>
                <a:spLocks/>
              </p:cNvSpPr>
              <p:nvPr/>
            </p:nvSpPr>
            <p:spPr bwMode="auto">
              <a:xfrm>
                <a:off x="4710128" y="2713688"/>
                <a:ext cx="628650" cy="66675"/>
              </a:xfrm>
              <a:custGeom>
                <a:avLst/>
                <a:gdLst>
                  <a:gd name="T0" fmla="*/ 0 w 396"/>
                  <a:gd name="T1" fmla="*/ 42 h 42"/>
                  <a:gd name="T2" fmla="*/ 0 w 396"/>
                  <a:gd name="T3" fmla="*/ 25 h 42"/>
                  <a:gd name="T4" fmla="*/ 395 w 396"/>
                  <a:gd name="T5" fmla="*/ 0 h 42"/>
                  <a:gd name="T6" fmla="*/ 396 w 396"/>
                  <a:gd name="T7" fmla="*/ 17 h 42"/>
                  <a:gd name="T8" fmla="*/ 0 w 396"/>
                  <a:gd name="T9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6" h="42">
                    <a:moveTo>
                      <a:pt x="0" y="42"/>
                    </a:moveTo>
                    <a:lnTo>
                      <a:pt x="0" y="25"/>
                    </a:lnTo>
                    <a:lnTo>
                      <a:pt x="395" y="0"/>
                    </a:lnTo>
                    <a:lnTo>
                      <a:pt x="396" y="17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1" name="Freeform 360"/>
              <p:cNvSpPr>
                <a:spLocks/>
              </p:cNvSpPr>
              <p:nvPr/>
            </p:nvSpPr>
            <p:spPr bwMode="auto">
              <a:xfrm>
                <a:off x="5835665" y="2342213"/>
                <a:ext cx="490538" cy="71438"/>
              </a:xfrm>
              <a:custGeom>
                <a:avLst/>
                <a:gdLst>
                  <a:gd name="T0" fmla="*/ 2 w 309"/>
                  <a:gd name="T1" fmla="*/ 45 h 45"/>
                  <a:gd name="T2" fmla="*/ 0 w 309"/>
                  <a:gd name="T3" fmla="*/ 28 h 45"/>
                  <a:gd name="T4" fmla="*/ 307 w 309"/>
                  <a:gd name="T5" fmla="*/ 0 h 45"/>
                  <a:gd name="T6" fmla="*/ 309 w 309"/>
                  <a:gd name="T7" fmla="*/ 17 h 45"/>
                  <a:gd name="T8" fmla="*/ 2 w 309"/>
                  <a:gd name="T9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9" h="45">
                    <a:moveTo>
                      <a:pt x="2" y="45"/>
                    </a:moveTo>
                    <a:lnTo>
                      <a:pt x="0" y="28"/>
                    </a:lnTo>
                    <a:lnTo>
                      <a:pt x="307" y="0"/>
                    </a:lnTo>
                    <a:lnTo>
                      <a:pt x="309" y="17"/>
                    </a:lnTo>
                    <a:lnTo>
                      <a:pt x="2" y="45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2" name="Freeform 361"/>
              <p:cNvSpPr>
                <a:spLocks/>
              </p:cNvSpPr>
              <p:nvPr/>
            </p:nvSpPr>
            <p:spPr bwMode="auto">
              <a:xfrm>
                <a:off x="6130941" y="1670701"/>
                <a:ext cx="717550" cy="320675"/>
              </a:xfrm>
              <a:custGeom>
                <a:avLst/>
                <a:gdLst>
                  <a:gd name="T0" fmla="*/ 447 w 452"/>
                  <a:gd name="T1" fmla="*/ 202 h 202"/>
                  <a:gd name="T2" fmla="*/ 0 w 452"/>
                  <a:gd name="T3" fmla="*/ 14 h 202"/>
                  <a:gd name="T4" fmla="*/ 7 w 452"/>
                  <a:gd name="T5" fmla="*/ 0 h 202"/>
                  <a:gd name="T6" fmla="*/ 452 w 452"/>
                  <a:gd name="T7" fmla="*/ 188 h 202"/>
                  <a:gd name="T8" fmla="*/ 447 w 452"/>
                  <a:gd name="T9" fmla="*/ 20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2" h="202">
                    <a:moveTo>
                      <a:pt x="447" y="202"/>
                    </a:moveTo>
                    <a:lnTo>
                      <a:pt x="0" y="14"/>
                    </a:lnTo>
                    <a:lnTo>
                      <a:pt x="7" y="0"/>
                    </a:lnTo>
                    <a:lnTo>
                      <a:pt x="452" y="188"/>
                    </a:lnTo>
                    <a:lnTo>
                      <a:pt x="447" y="202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3" name="Freeform 362"/>
              <p:cNvSpPr>
                <a:spLocks/>
              </p:cNvSpPr>
              <p:nvPr/>
            </p:nvSpPr>
            <p:spPr bwMode="auto">
              <a:xfrm>
                <a:off x="5365765" y="1667526"/>
                <a:ext cx="773113" cy="184150"/>
              </a:xfrm>
              <a:custGeom>
                <a:avLst/>
                <a:gdLst>
                  <a:gd name="T0" fmla="*/ 3 w 487"/>
                  <a:gd name="T1" fmla="*/ 116 h 116"/>
                  <a:gd name="T2" fmla="*/ 0 w 487"/>
                  <a:gd name="T3" fmla="*/ 100 h 116"/>
                  <a:gd name="T4" fmla="*/ 483 w 487"/>
                  <a:gd name="T5" fmla="*/ 0 h 116"/>
                  <a:gd name="T6" fmla="*/ 487 w 487"/>
                  <a:gd name="T7" fmla="*/ 17 h 116"/>
                  <a:gd name="T8" fmla="*/ 3 w 487"/>
                  <a:gd name="T9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7" h="116">
                    <a:moveTo>
                      <a:pt x="3" y="116"/>
                    </a:moveTo>
                    <a:lnTo>
                      <a:pt x="0" y="100"/>
                    </a:lnTo>
                    <a:lnTo>
                      <a:pt x="483" y="0"/>
                    </a:lnTo>
                    <a:lnTo>
                      <a:pt x="487" y="17"/>
                    </a:lnTo>
                    <a:lnTo>
                      <a:pt x="3" y="116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4" name="Freeform 363"/>
              <p:cNvSpPr>
                <a:spLocks/>
              </p:cNvSpPr>
              <p:nvPr/>
            </p:nvSpPr>
            <p:spPr bwMode="auto">
              <a:xfrm>
                <a:off x="6124591" y="1677051"/>
                <a:ext cx="214313" cy="682625"/>
              </a:xfrm>
              <a:custGeom>
                <a:avLst/>
                <a:gdLst>
                  <a:gd name="T0" fmla="*/ 120 w 135"/>
                  <a:gd name="T1" fmla="*/ 430 h 430"/>
                  <a:gd name="T2" fmla="*/ 0 w 135"/>
                  <a:gd name="T3" fmla="*/ 6 h 430"/>
                  <a:gd name="T4" fmla="*/ 15 w 135"/>
                  <a:gd name="T5" fmla="*/ 0 h 430"/>
                  <a:gd name="T6" fmla="*/ 135 w 135"/>
                  <a:gd name="T7" fmla="*/ 426 h 430"/>
                  <a:gd name="T8" fmla="*/ 120 w 135"/>
                  <a:gd name="T9" fmla="*/ 43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5" h="430">
                    <a:moveTo>
                      <a:pt x="120" y="430"/>
                    </a:moveTo>
                    <a:lnTo>
                      <a:pt x="0" y="6"/>
                    </a:lnTo>
                    <a:lnTo>
                      <a:pt x="15" y="0"/>
                    </a:lnTo>
                    <a:lnTo>
                      <a:pt x="135" y="426"/>
                    </a:lnTo>
                    <a:lnTo>
                      <a:pt x="120" y="430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5" name="Freeform 364"/>
              <p:cNvSpPr>
                <a:spLocks/>
              </p:cNvSpPr>
              <p:nvPr/>
            </p:nvSpPr>
            <p:spPr bwMode="auto">
              <a:xfrm>
                <a:off x="5811853" y="1689751"/>
                <a:ext cx="330200" cy="712788"/>
              </a:xfrm>
              <a:custGeom>
                <a:avLst/>
                <a:gdLst>
                  <a:gd name="T0" fmla="*/ 15 w 208"/>
                  <a:gd name="T1" fmla="*/ 449 h 449"/>
                  <a:gd name="T2" fmla="*/ 0 w 208"/>
                  <a:gd name="T3" fmla="*/ 442 h 449"/>
                  <a:gd name="T4" fmla="*/ 192 w 208"/>
                  <a:gd name="T5" fmla="*/ 0 h 449"/>
                  <a:gd name="T6" fmla="*/ 208 w 208"/>
                  <a:gd name="T7" fmla="*/ 6 h 449"/>
                  <a:gd name="T8" fmla="*/ 15 w 208"/>
                  <a:gd name="T9" fmla="*/ 449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8" h="449">
                    <a:moveTo>
                      <a:pt x="15" y="449"/>
                    </a:moveTo>
                    <a:lnTo>
                      <a:pt x="0" y="442"/>
                    </a:lnTo>
                    <a:lnTo>
                      <a:pt x="192" y="0"/>
                    </a:lnTo>
                    <a:lnTo>
                      <a:pt x="208" y="6"/>
                    </a:lnTo>
                    <a:lnTo>
                      <a:pt x="15" y="449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6" name="Freeform 365"/>
              <p:cNvSpPr>
                <a:spLocks/>
              </p:cNvSpPr>
              <p:nvPr/>
            </p:nvSpPr>
            <p:spPr bwMode="auto">
              <a:xfrm>
                <a:off x="5316553" y="1840563"/>
                <a:ext cx="65088" cy="869950"/>
              </a:xfrm>
              <a:custGeom>
                <a:avLst/>
                <a:gdLst>
                  <a:gd name="T0" fmla="*/ 17 w 41"/>
                  <a:gd name="T1" fmla="*/ 548 h 548"/>
                  <a:gd name="T2" fmla="*/ 0 w 41"/>
                  <a:gd name="T3" fmla="*/ 548 h 548"/>
                  <a:gd name="T4" fmla="*/ 24 w 41"/>
                  <a:gd name="T5" fmla="*/ 0 h 548"/>
                  <a:gd name="T6" fmla="*/ 41 w 41"/>
                  <a:gd name="T7" fmla="*/ 2 h 548"/>
                  <a:gd name="T8" fmla="*/ 17 w 41"/>
                  <a:gd name="T9" fmla="*/ 548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548">
                    <a:moveTo>
                      <a:pt x="17" y="548"/>
                    </a:moveTo>
                    <a:lnTo>
                      <a:pt x="0" y="548"/>
                    </a:lnTo>
                    <a:lnTo>
                      <a:pt x="24" y="0"/>
                    </a:lnTo>
                    <a:lnTo>
                      <a:pt x="41" y="2"/>
                    </a:lnTo>
                    <a:lnTo>
                      <a:pt x="17" y="548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7" name="Freeform 366"/>
              <p:cNvSpPr>
                <a:spLocks/>
              </p:cNvSpPr>
              <p:nvPr/>
            </p:nvSpPr>
            <p:spPr bwMode="auto">
              <a:xfrm>
                <a:off x="6315091" y="2350151"/>
                <a:ext cx="276225" cy="658813"/>
              </a:xfrm>
              <a:custGeom>
                <a:avLst/>
                <a:gdLst>
                  <a:gd name="T0" fmla="*/ 160 w 174"/>
                  <a:gd name="T1" fmla="*/ 415 h 415"/>
                  <a:gd name="T2" fmla="*/ 0 w 174"/>
                  <a:gd name="T3" fmla="*/ 6 h 415"/>
                  <a:gd name="T4" fmla="*/ 15 w 174"/>
                  <a:gd name="T5" fmla="*/ 0 h 415"/>
                  <a:gd name="T6" fmla="*/ 174 w 174"/>
                  <a:gd name="T7" fmla="*/ 409 h 415"/>
                  <a:gd name="T8" fmla="*/ 160 w 174"/>
                  <a:gd name="T9" fmla="*/ 415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4" h="415">
                    <a:moveTo>
                      <a:pt x="160" y="415"/>
                    </a:moveTo>
                    <a:lnTo>
                      <a:pt x="0" y="6"/>
                    </a:lnTo>
                    <a:lnTo>
                      <a:pt x="15" y="0"/>
                    </a:lnTo>
                    <a:lnTo>
                      <a:pt x="174" y="409"/>
                    </a:lnTo>
                    <a:lnTo>
                      <a:pt x="160" y="415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8" name="Freeform 367"/>
              <p:cNvSpPr>
                <a:spLocks/>
              </p:cNvSpPr>
              <p:nvPr/>
            </p:nvSpPr>
            <p:spPr bwMode="auto">
              <a:xfrm>
                <a:off x="5830903" y="2397776"/>
                <a:ext cx="168275" cy="522288"/>
              </a:xfrm>
              <a:custGeom>
                <a:avLst/>
                <a:gdLst>
                  <a:gd name="T0" fmla="*/ 90 w 106"/>
                  <a:gd name="T1" fmla="*/ 329 h 329"/>
                  <a:gd name="T2" fmla="*/ 0 w 106"/>
                  <a:gd name="T3" fmla="*/ 5 h 329"/>
                  <a:gd name="T4" fmla="*/ 16 w 106"/>
                  <a:gd name="T5" fmla="*/ 0 h 329"/>
                  <a:gd name="T6" fmla="*/ 106 w 106"/>
                  <a:gd name="T7" fmla="*/ 325 h 329"/>
                  <a:gd name="T8" fmla="*/ 90 w 106"/>
                  <a:gd name="T9" fmla="*/ 329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329">
                    <a:moveTo>
                      <a:pt x="90" y="329"/>
                    </a:moveTo>
                    <a:lnTo>
                      <a:pt x="0" y="5"/>
                    </a:lnTo>
                    <a:lnTo>
                      <a:pt x="16" y="0"/>
                    </a:lnTo>
                    <a:lnTo>
                      <a:pt x="106" y="325"/>
                    </a:lnTo>
                    <a:lnTo>
                      <a:pt x="90" y="329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9" name="Freeform 368"/>
              <p:cNvSpPr>
                <a:spLocks/>
              </p:cNvSpPr>
              <p:nvPr/>
            </p:nvSpPr>
            <p:spPr bwMode="auto">
              <a:xfrm>
                <a:off x="5981715" y="2359676"/>
                <a:ext cx="350838" cy="576263"/>
              </a:xfrm>
              <a:custGeom>
                <a:avLst/>
                <a:gdLst>
                  <a:gd name="T0" fmla="*/ 14 w 221"/>
                  <a:gd name="T1" fmla="*/ 363 h 363"/>
                  <a:gd name="T2" fmla="*/ 0 w 221"/>
                  <a:gd name="T3" fmla="*/ 355 h 363"/>
                  <a:gd name="T4" fmla="*/ 207 w 221"/>
                  <a:gd name="T5" fmla="*/ 0 h 363"/>
                  <a:gd name="T6" fmla="*/ 221 w 221"/>
                  <a:gd name="T7" fmla="*/ 8 h 363"/>
                  <a:gd name="T8" fmla="*/ 14 w 221"/>
                  <a:gd name="T9" fmla="*/ 363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1" h="363">
                    <a:moveTo>
                      <a:pt x="14" y="363"/>
                    </a:moveTo>
                    <a:lnTo>
                      <a:pt x="0" y="355"/>
                    </a:lnTo>
                    <a:lnTo>
                      <a:pt x="207" y="0"/>
                    </a:lnTo>
                    <a:lnTo>
                      <a:pt x="221" y="8"/>
                    </a:lnTo>
                    <a:lnTo>
                      <a:pt x="14" y="363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" name="Freeform 369"/>
              <p:cNvSpPr>
                <a:spLocks/>
              </p:cNvSpPr>
              <p:nvPr/>
            </p:nvSpPr>
            <p:spPr bwMode="auto">
              <a:xfrm>
                <a:off x="6334141" y="2348563"/>
                <a:ext cx="598488" cy="374650"/>
              </a:xfrm>
              <a:custGeom>
                <a:avLst/>
                <a:gdLst>
                  <a:gd name="T0" fmla="*/ 368 w 377"/>
                  <a:gd name="T1" fmla="*/ 236 h 236"/>
                  <a:gd name="T2" fmla="*/ 0 w 377"/>
                  <a:gd name="T3" fmla="*/ 14 h 236"/>
                  <a:gd name="T4" fmla="*/ 9 w 377"/>
                  <a:gd name="T5" fmla="*/ 0 h 236"/>
                  <a:gd name="T6" fmla="*/ 377 w 377"/>
                  <a:gd name="T7" fmla="*/ 222 h 236"/>
                  <a:gd name="T8" fmla="*/ 368 w 377"/>
                  <a:gd name="T9" fmla="*/ 23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7" h="236">
                    <a:moveTo>
                      <a:pt x="368" y="236"/>
                    </a:moveTo>
                    <a:lnTo>
                      <a:pt x="0" y="14"/>
                    </a:lnTo>
                    <a:lnTo>
                      <a:pt x="9" y="0"/>
                    </a:lnTo>
                    <a:lnTo>
                      <a:pt x="377" y="222"/>
                    </a:lnTo>
                    <a:lnTo>
                      <a:pt x="368" y="236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" name="Freeform 370"/>
              <p:cNvSpPr>
                <a:spLocks/>
              </p:cNvSpPr>
              <p:nvPr/>
            </p:nvSpPr>
            <p:spPr bwMode="auto">
              <a:xfrm>
                <a:off x="6915166" y="2716863"/>
                <a:ext cx="384175" cy="509588"/>
              </a:xfrm>
              <a:custGeom>
                <a:avLst/>
                <a:gdLst>
                  <a:gd name="T0" fmla="*/ 229 w 242"/>
                  <a:gd name="T1" fmla="*/ 321 h 321"/>
                  <a:gd name="T2" fmla="*/ 0 w 242"/>
                  <a:gd name="T3" fmla="*/ 10 h 321"/>
                  <a:gd name="T4" fmla="*/ 13 w 242"/>
                  <a:gd name="T5" fmla="*/ 0 h 321"/>
                  <a:gd name="T6" fmla="*/ 242 w 242"/>
                  <a:gd name="T7" fmla="*/ 311 h 321"/>
                  <a:gd name="T8" fmla="*/ 229 w 242"/>
                  <a:gd name="T9" fmla="*/ 321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2" h="321">
                    <a:moveTo>
                      <a:pt x="229" y="321"/>
                    </a:moveTo>
                    <a:lnTo>
                      <a:pt x="0" y="10"/>
                    </a:lnTo>
                    <a:lnTo>
                      <a:pt x="13" y="0"/>
                    </a:lnTo>
                    <a:lnTo>
                      <a:pt x="242" y="311"/>
                    </a:lnTo>
                    <a:lnTo>
                      <a:pt x="229" y="321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" name="Freeform 371"/>
              <p:cNvSpPr>
                <a:spLocks/>
              </p:cNvSpPr>
              <p:nvPr/>
            </p:nvSpPr>
            <p:spPr bwMode="auto">
              <a:xfrm>
                <a:off x="6713553" y="2734326"/>
                <a:ext cx="222250" cy="746125"/>
              </a:xfrm>
              <a:custGeom>
                <a:avLst/>
                <a:gdLst>
                  <a:gd name="T0" fmla="*/ 15 w 140"/>
                  <a:gd name="T1" fmla="*/ 470 h 470"/>
                  <a:gd name="T2" fmla="*/ 0 w 140"/>
                  <a:gd name="T3" fmla="*/ 466 h 470"/>
                  <a:gd name="T4" fmla="*/ 124 w 140"/>
                  <a:gd name="T5" fmla="*/ 0 h 470"/>
                  <a:gd name="T6" fmla="*/ 140 w 140"/>
                  <a:gd name="T7" fmla="*/ 4 h 470"/>
                  <a:gd name="T8" fmla="*/ 15 w 140"/>
                  <a:gd name="T9" fmla="*/ 470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0" h="470">
                    <a:moveTo>
                      <a:pt x="15" y="470"/>
                    </a:moveTo>
                    <a:lnTo>
                      <a:pt x="0" y="466"/>
                    </a:lnTo>
                    <a:lnTo>
                      <a:pt x="124" y="0"/>
                    </a:lnTo>
                    <a:lnTo>
                      <a:pt x="140" y="4"/>
                    </a:lnTo>
                    <a:lnTo>
                      <a:pt x="15" y="470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" name="Freeform 372"/>
              <p:cNvSpPr>
                <a:spLocks/>
              </p:cNvSpPr>
              <p:nvPr/>
            </p:nvSpPr>
            <p:spPr bwMode="auto">
              <a:xfrm>
                <a:off x="5988065" y="2935938"/>
                <a:ext cx="368300" cy="660400"/>
              </a:xfrm>
              <a:custGeom>
                <a:avLst/>
                <a:gdLst>
                  <a:gd name="T0" fmla="*/ 218 w 232"/>
                  <a:gd name="T1" fmla="*/ 416 h 416"/>
                  <a:gd name="T2" fmla="*/ 0 w 232"/>
                  <a:gd name="T3" fmla="*/ 7 h 416"/>
                  <a:gd name="T4" fmla="*/ 14 w 232"/>
                  <a:gd name="T5" fmla="*/ 0 h 416"/>
                  <a:gd name="T6" fmla="*/ 232 w 232"/>
                  <a:gd name="T7" fmla="*/ 408 h 416"/>
                  <a:gd name="T8" fmla="*/ 218 w 232"/>
                  <a:gd name="T9" fmla="*/ 416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416">
                    <a:moveTo>
                      <a:pt x="218" y="416"/>
                    </a:moveTo>
                    <a:lnTo>
                      <a:pt x="0" y="7"/>
                    </a:lnTo>
                    <a:lnTo>
                      <a:pt x="14" y="0"/>
                    </a:lnTo>
                    <a:lnTo>
                      <a:pt x="232" y="408"/>
                    </a:lnTo>
                    <a:lnTo>
                      <a:pt x="218" y="416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" name="Freeform 373"/>
              <p:cNvSpPr>
                <a:spLocks/>
              </p:cNvSpPr>
              <p:nvPr/>
            </p:nvSpPr>
            <p:spPr bwMode="auto">
              <a:xfrm>
                <a:off x="6334141" y="3013726"/>
                <a:ext cx="257175" cy="573088"/>
              </a:xfrm>
              <a:custGeom>
                <a:avLst/>
                <a:gdLst>
                  <a:gd name="T0" fmla="*/ 14 w 162"/>
                  <a:gd name="T1" fmla="*/ 361 h 361"/>
                  <a:gd name="T2" fmla="*/ 0 w 162"/>
                  <a:gd name="T3" fmla="*/ 354 h 361"/>
                  <a:gd name="T4" fmla="*/ 147 w 162"/>
                  <a:gd name="T5" fmla="*/ 0 h 361"/>
                  <a:gd name="T6" fmla="*/ 162 w 162"/>
                  <a:gd name="T7" fmla="*/ 7 h 361"/>
                  <a:gd name="T8" fmla="*/ 14 w 162"/>
                  <a:gd name="T9" fmla="*/ 361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2" h="361">
                    <a:moveTo>
                      <a:pt x="14" y="361"/>
                    </a:moveTo>
                    <a:lnTo>
                      <a:pt x="0" y="354"/>
                    </a:lnTo>
                    <a:lnTo>
                      <a:pt x="147" y="0"/>
                    </a:lnTo>
                    <a:lnTo>
                      <a:pt x="162" y="7"/>
                    </a:lnTo>
                    <a:lnTo>
                      <a:pt x="14" y="361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" name="Freeform 374"/>
              <p:cNvSpPr>
                <a:spLocks/>
              </p:cNvSpPr>
              <p:nvPr/>
            </p:nvSpPr>
            <p:spPr bwMode="auto">
              <a:xfrm>
                <a:off x="6015053" y="3583638"/>
                <a:ext cx="333375" cy="455613"/>
              </a:xfrm>
              <a:custGeom>
                <a:avLst/>
                <a:gdLst>
                  <a:gd name="T0" fmla="*/ 13 w 210"/>
                  <a:gd name="T1" fmla="*/ 287 h 287"/>
                  <a:gd name="T2" fmla="*/ 0 w 210"/>
                  <a:gd name="T3" fmla="*/ 277 h 287"/>
                  <a:gd name="T4" fmla="*/ 196 w 210"/>
                  <a:gd name="T5" fmla="*/ 0 h 287"/>
                  <a:gd name="T6" fmla="*/ 210 w 210"/>
                  <a:gd name="T7" fmla="*/ 9 h 287"/>
                  <a:gd name="T8" fmla="*/ 13 w 210"/>
                  <a:gd name="T9" fmla="*/ 287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287">
                    <a:moveTo>
                      <a:pt x="13" y="287"/>
                    </a:moveTo>
                    <a:lnTo>
                      <a:pt x="0" y="277"/>
                    </a:lnTo>
                    <a:lnTo>
                      <a:pt x="196" y="0"/>
                    </a:lnTo>
                    <a:lnTo>
                      <a:pt x="210" y="9"/>
                    </a:lnTo>
                    <a:lnTo>
                      <a:pt x="13" y="287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" name="Freeform 375"/>
              <p:cNvSpPr>
                <a:spLocks/>
              </p:cNvSpPr>
              <p:nvPr/>
            </p:nvSpPr>
            <p:spPr bwMode="auto">
              <a:xfrm>
                <a:off x="6015053" y="4056713"/>
                <a:ext cx="411163" cy="476250"/>
              </a:xfrm>
              <a:custGeom>
                <a:avLst/>
                <a:gdLst>
                  <a:gd name="T0" fmla="*/ 246 w 259"/>
                  <a:gd name="T1" fmla="*/ 300 h 300"/>
                  <a:gd name="T2" fmla="*/ 0 w 259"/>
                  <a:gd name="T3" fmla="*/ 11 h 300"/>
                  <a:gd name="T4" fmla="*/ 13 w 259"/>
                  <a:gd name="T5" fmla="*/ 0 h 300"/>
                  <a:gd name="T6" fmla="*/ 259 w 259"/>
                  <a:gd name="T7" fmla="*/ 289 h 300"/>
                  <a:gd name="T8" fmla="*/ 246 w 259"/>
                  <a:gd name="T9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9" h="300">
                    <a:moveTo>
                      <a:pt x="246" y="300"/>
                    </a:moveTo>
                    <a:lnTo>
                      <a:pt x="0" y="11"/>
                    </a:lnTo>
                    <a:lnTo>
                      <a:pt x="13" y="0"/>
                    </a:lnTo>
                    <a:lnTo>
                      <a:pt x="259" y="289"/>
                    </a:lnTo>
                    <a:lnTo>
                      <a:pt x="246" y="300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" name="Freeform 376"/>
              <p:cNvSpPr>
                <a:spLocks/>
              </p:cNvSpPr>
              <p:nvPr/>
            </p:nvSpPr>
            <p:spPr bwMode="auto">
              <a:xfrm>
                <a:off x="5470540" y="3323288"/>
                <a:ext cx="565150" cy="749300"/>
              </a:xfrm>
              <a:custGeom>
                <a:avLst/>
                <a:gdLst>
                  <a:gd name="T0" fmla="*/ 343 w 356"/>
                  <a:gd name="T1" fmla="*/ 472 h 472"/>
                  <a:gd name="T2" fmla="*/ 0 w 356"/>
                  <a:gd name="T3" fmla="*/ 10 h 472"/>
                  <a:gd name="T4" fmla="*/ 12 w 356"/>
                  <a:gd name="T5" fmla="*/ 0 h 472"/>
                  <a:gd name="T6" fmla="*/ 356 w 356"/>
                  <a:gd name="T7" fmla="*/ 462 h 472"/>
                  <a:gd name="T8" fmla="*/ 343 w 356"/>
                  <a:gd name="T9" fmla="*/ 472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6" h="472">
                    <a:moveTo>
                      <a:pt x="343" y="472"/>
                    </a:moveTo>
                    <a:lnTo>
                      <a:pt x="0" y="10"/>
                    </a:lnTo>
                    <a:lnTo>
                      <a:pt x="12" y="0"/>
                    </a:lnTo>
                    <a:lnTo>
                      <a:pt x="356" y="462"/>
                    </a:lnTo>
                    <a:lnTo>
                      <a:pt x="343" y="472"/>
                    </a:lnTo>
                    <a:close/>
                  </a:path>
                </a:pathLst>
              </a:cu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" name="Oval 377"/>
              <p:cNvSpPr>
                <a:spLocks noChangeArrowheads="1"/>
              </p:cNvSpPr>
              <p:nvPr/>
            </p:nvSpPr>
            <p:spPr bwMode="auto">
              <a:xfrm>
                <a:off x="5869003" y="2783538"/>
                <a:ext cx="258763" cy="258763"/>
              </a:xfrm>
              <a:prstGeom prst="ellipse">
                <a:avLst/>
              </a:prstGeom>
              <a:solidFill>
                <a:srgbClr val="575757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" name="Oval 378"/>
              <p:cNvSpPr>
                <a:spLocks noChangeArrowheads="1"/>
              </p:cNvSpPr>
              <p:nvPr/>
            </p:nvSpPr>
            <p:spPr bwMode="auto">
              <a:xfrm>
                <a:off x="4749815" y="3485213"/>
                <a:ext cx="258763" cy="258763"/>
              </a:xfrm>
              <a:prstGeom prst="ellipse">
                <a:avLst/>
              </a:prstGeom>
              <a:solidFill>
                <a:srgbClr val="575757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" name="Oval 379"/>
              <p:cNvSpPr>
                <a:spLocks noChangeArrowheads="1"/>
              </p:cNvSpPr>
              <p:nvPr/>
            </p:nvSpPr>
            <p:spPr bwMode="auto">
              <a:xfrm>
                <a:off x="5895990" y="4755213"/>
                <a:ext cx="258763" cy="258763"/>
              </a:xfrm>
              <a:prstGeom prst="ellipse">
                <a:avLst/>
              </a:prstGeom>
              <a:solidFill>
                <a:srgbClr val="0086CD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" name="Oval 380"/>
              <p:cNvSpPr>
                <a:spLocks noChangeArrowheads="1"/>
              </p:cNvSpPr>
              <p:nvPr/>
            </p:nvSpPr>
            <p:spPr bwMode="auto">
              <a:xfrm>
                <a:off x="5895990" y="3455051"/>
                <a:ext cx="258763" cy="258763"/>
              </a:xfrm>
              <a:prstGeom prst="ellipse">
                <a:avLst/>
              </a:prstGeom>
              <a:solidFill>
                <a:srgbClr val="575757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" name="Oval 381"/>
              <p:cNvSpPr>
                <a:spLocks noChangeArrowheads="1"/>
              </p:cNvSpPr>
              <p:nvPr/>
            </p:nvSpPr>
            <p:spPr bwMode="auto">
              <a:xfrm>
                <a:off x="7165991" y="3086751"/>
                <a:ext cx="258763" cy="2587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" name="Oval 382"/>
              <p:cNvSpPr>
                <a:spLocks noChangeArrowheads="1"/>
              </p:cNvSpPr>
              <p:nvPr/>
            </p:nvSpPr>
            <p:spPr bwMode="auto">
              <a:xfrm>
                <a:off x="5254640" y="1719913"/>
                <a:ext cx="260350" cy="25876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" name="Oval 383"/>
              <p:cNvSpPr>
                <a:spLocks noChangeArrowheads="1"/>
              </p:cNvSpPr>
              <p:nvPr/>
            </p:nvSpPr>
            <p:spPr bwMode="auto">
              <a:xfrm>
                <a:off x="5253053" y="2637488"/>
                <a:ext cx="185738" cy="185738"/>
              </a:xfrm>
              <a:prstGeom prst="ellipse">
                <a:avLst/>
              </a:prstGeom>
              <a:solidFill>
                <a:srgbClr val="0086CD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" name="Oval 384"/>
              <p:cNvSpPr>
                <a:spLocks noChangeArrowheads="1"/>
              </p:cNvSpPr>
              <p:nvPr/>
            </p:nvSpPr>
            <p:spPr bwMode="auto">
              <a:xfrm>
                <a:off x="4616465" y="2685113"/>
                <a:ext cx="185738" cy="185738"/>
              </a:xfrm>
              <a:prstGeom prst="ellipse">
                <a:avLst/>
              </a:prstGeom>
              <a:solidFill>
                <a:srgbClr val="0086CD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" name="Oval 385"/>
              <p:cNvSpPr>
                <a:spLocks noChangeArrowheads="1"/>
              </p:cNvSpPr>
              <p:nvPr/>
            </p:nvSpPr>
            <p:spPr bwMode="auto">
              <a:xfrm>
                <a:off x="4851415" y="2104088"/>
                <a:ext cx="188913" cy="187325"/>
              </a:xfrm>
              <a:prstGeom prst="ellipse">
                <a:avLst/>
              </a:prstGeom>
              <a:solidFill>
                <a:srgbClr val="575757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" name="Oval 386"/>
              <p:cNvSpPr>
                <a:spLocks noChangeArrowheads="1"/>
              </p:cNvSpPr>
              <p:nvPr/>
            </p:nvSpPr>
            <p:spPr bwMode="auto">
              <a:xfrm>
                <a:off x="6230953" y="2264426"/>
                <a:ext cx="185738" cy="185738"/>
              </a:xfrm>
              <a:prstGeom prst="ellipse">
                <a:avLst/>
              </a:prstGeom>
              <a:solidFill>
                <a:srgbClr val="0086CD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" name="Oval 387"/>
              <p:cNvSpPr>
                <a:spLocks noChangeArrowheads="1"/>
              </p:cNvSpPr>
              <p:nvPr/>
            </p:nvSpPr>
            <p:spPr bwMode="auto">
              <a:xfrm>
                <a:off x="7175516" y="2358088"/>
                <a:ext cx="185738" cy="185738"/>
              </a:xfrm>
              <a:prstGeom prst="ellipse">
                <a:avLst/>
              </a:prstGeom>
              <a:solidFill>
                <a:srgbClr val="0086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" name="Oval 388"/>
              <p:cNvSpPr>
                <a:spLocks noChangeArrowheads="1"/>
              </p:cNvSpPr>
              <p:nvPr/>
            </p:nvSpPr>
            <p:spPr bwMode="auto">
              <a:xfrm>
                <a:off x="6624653" y="3404251"/>
                <a:ext cx="187325" cy="185738"/>
              </a:xfrm>
              <a:prstGeom prst="ellipse">
                <a:avLst/>
              </a:prstGeom>
              <a:solidFill>
                <a:srgbClr val="575757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" name="Oval 389"/>
              <p:cNvSpPr>
                <a:spLocks noChangeArrowheads="1"/>
              </p:cNvSpPr>
              <p:nvPr/>
            </p:nvSpPr>
            <p:spPr bwMode="auto">
              <a:xfrm>
                <a:off x="6840553" y="2626376"/>
                <a:ext cx="187325" cy="185738"/>
              </a:xfrm>
              <a:prstGeom prst="ellipse">
                <a:avLst/>
              </a:prstGeom>
              <a:solidFill>
                <a:srgbClr val="ED8B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" name="Oval 390"/>
              <p:cNvSpPr>
                <a:spLocks noChangeArrowheads="1"/>
              </p:cNvSpPr>
              <p:nvPr/>
            </p:nvSpPr>
            <p:spPr bwMode="auto">
              <a:xfrm>
                <a:off x="5176853" y="4350401"/>
                <a:ext cx="187325" cy="18573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2" name="Oval 391"/>
              <p:cNvSpPr>
                <a:spLocks noChangeArrowheads="1"/>
              </p:cNvSpPr>
              <p:nvPr/>
            </p:nvSpPr>
            <p:spPr bwMode="auto">
              <a:xfrm>
                <a:off x="6684978" y="4201176"/>
                <a:ext cx="188913" cy="18891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" name="Oval 392"/>
              <p:cNvSpPr>
                <a:spLocks noChangeArrowheads="1"/>
              </p:cNvSpPr>
              <p:nvPr/>
            </p:nvSpPr>
            <p:spPr bwMode="auto">
              <a:xfrm>
                <a:off x="5773753" y="2342213"/>
                <a:ext cx="133350" cy="134938"/>
              </a:xfrm>
              <a:prstGeom prst="ellipse">
                <a:avLst/>
              </a:prstGeom>
              <a:solidFill>
                <a:srgbClr val="EBA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" name="Oval 393"/>
              <p:cNvSpPr>
                <a:spLocks noChangeArrowheads="1"/>
              </p:cNvSpPr>
              <p:nvPr/>
            </p:nvSpPr>
            <p:spPr bwMode="auto">
              <a:xfrm>
                <a:off x="5019690" y="3026426"/>
                <a:ext cx="133350" cy="133350"/>
              </a:xfrm>
              <a:prstGeom prst="ellipse">
                <a:avLst/>
              </a:prstGeom>
              <a:solidFill>
                <a:srgbClr val="ED8B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" name="Oval 394"/>
              <p:cNvSpPr>
                <a:spLocks noChangeArrowheads="1"/>
              </p:cNvSpPr>
              <p:nvPr/>
            </p:nvSpPr>
            <p:spPr bwMode="auto">
              <a:xfrm>
                <a:off x="5370528" y="2937526"/>
                <a:ext cx="133350" cy="136525"/>
              </a:xfrm>
              <a:prstGeom prst="ellipse">
                <a:avLst/>
              </a:prstGeom>
              <a:solidFill>
                <a:srgbClr val="ED8B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" name="Oval 395"/>
              <p:cNvSpPr>
                <a:spLocks noChangeArrowheads="1"/>
              </p:cNvSpPr>
              <p:nvPr/>
            </p:nvSpPr>
            <p:spPr bwMode="auto">
              <a:xfrm>
                <a:off x="6518291" y="2947051"/>
                <a:ext cx="134938" cy="134938"/>
              </a:xfrm>
              <a:prstGeom prst="ellipse">
                <a:avLst/>
              </a:prstGeom>
              <a:solidFill>
                <a:srgbClr val="ED8B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" name="Oval 396"/>
              <p:cNvSpPr>
                <a:spLocks noChangeArrowheads="1"/>
              </p:cNvSpPr>
              <p:nvPr/>
            </p:nvSpPr>
            <p:spPr bwMode="auto">
              <a:xfrm>
                <a:off x="6289691" y="3528076"/>
                <a:ext cx="136525" cy="131763"/>
              </a:xfrm>
              <a:prstGeom prst="ellipse">
                <a:avLst/>
              </a:prstGeom>
              <a:solidFill>
                <a:srgbClr val="575757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" name="Oval 397"/>
              <p:cNvSpPr>
                <a:spLocks noChangeArrowheads="1"/>
              </p:cNvSpPr>
              <p:nvPr/>
            </p:nvSpPr>
            <p:spPr bwMode="auto">
              <a:xfrm>
                <a:off x="6069028" y="1615138"/>
                <a:ext cx="134938" cy="134938"/>
              </a:xfrm>
              <a:prstGeom prst="ellipse">
                <a:avLst/>
              </a:prstGeom>
              <a:solidFill>
                <a:srgbClr val="575757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" name="Oval 398"/>
              <p:cNvSpPr>
                <a:spLocks noChangeArrowheads="1"/>
              </p:cNvSpPr>
              <p:nvPr/>
            </p:nvSpPr>
            <p:spPr bwMode="auto">
              <a:xfrm>
                <a:off x="6781816" y="1921526"/>
                <a:ext cx="133350" cy="13493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0" name="Oval 399"/>
              <p:cNvSpPr>
                <a:spLocks noChangeArrowheads="1"/>
              </p:cNvSpPr>
              <p:nvPr/>
            </p:nvSpPr>
            <p:spPr bwMode="auto">
              <a:xfrm>
                <a:off x="6958028" y="3753501"/>
                <a:ext cx="134938" cy="134938"/>
              </a:xfrm>
              <a:prstGeom prst="ellipse">
                <a:avLst/>
              </a:prstGeom>
              <a:solidFill>
                <a:srgbClr val="575757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" name="Oval 400"/>
              <p:cNvSpPr>
                <a:spLocks noChangeArrowheads="1"/>
              </p:cNvSpPr>
              <p:nvPr/>
            </p:nvSpPr>
            <p:spPr bwMode="auto">
              <a:xfrm>
                <a:off x="6642116" y="4761563"/>
                <a:ext cx="133350" cy="134938"/>
              </a:xfrm>
              <a:prstGeom prst="ellipse">
                <a:avLst/>
              </a:prstGeom>
              <a:solidFill>
                <a:srgbClr val="5757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" name="Oval 401"/>
              <p:cNvSpPr>
                <a:spLocks noChangeArrowheads="1"/>
              </p:cNvSpPr>
              <p:nvPr/>
            </p:nvSpPr>
            <p:spPr bwMode="auto">
              <a:xfrm>
                <a:off x="6351603" y="4833001"/>
                <a:ext cx="136525" cy="134938"/>
              </a:xfrm>
              <a:prstGeom prst="ellipse">
                <a:avLst/>
              </a:prstGeom>
              <a:solidFill>
                <a:srgbClr val="0086CD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" name="Oval 402"/>
              <p:cNvSpPr>
                <a:spLocks noChangeArrowheads="1"/>
              </p:cNvSpPr>
              <p:nvPr/>
            </p:nvSpPr>
            <p:spPr bwMode="auto">
              <a:xfrm>
                <a:off x="5332428" y="4839351"/>
                <a:ext cx="134938" cy="133350"/>
              </a:xfrm>
              <a:prstGeom prst="ellipse">
                <a:avLst/>
              </a:prstGeom>
              <a:solidFill>
                <a:srgbClr val="0086CD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" name="Oval 403"/>
              <p:cNvSpPr>
                <a:spLocks noChangeArrowheads="1"/>
              </p:cNvSpPr>
              <p:nvPr/>
            </p:nvSpPr>
            <p:spPr bwMode="auto">
              <a:xfrm>
                <a:off x="5473715" y="3815413"/>
                <a:ext cx="188913" cy="185738"/>
              </a:xfrm>
              <a:prstGeom prst="ellipse">
                <a:avLst/>
              </a:prstGeom>
              <a:solidFill>
                <a:srgbClr val="0086CD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" name="Oval 404"/>
              <p:cNvSpPr>
                <a:spLocks noChangeArrowheads="1"/>
              </p:cNvSpPr>
              <p:nvPr/>
            </p:nvSpPr>
            <p:spPr bwMode="auto">
              <a:xfrm>
                <a:off x="6343666" y="3990038"/>
                <a:ext cx="185738" cy="18891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" name="Oval 405"/>
              <p:cNvSpPr>
                <a:spLocks noChangeArrowheads="1"/>
              </p:cNvSpPr>
              <p:nvPr/>
            </p:nvSpPr>
            <p:spPr bwMode="auto">
              <a:xfrm>
                <a:off x="6351603" y="4456763"/>
                <a:ext cx="187325" cy="185738"/>
              </a:xfrm>
              <a:prstGeom prst="ellipse">
                <a:avLst/>
              </a:prstGeom>
              <a:solidFill>
                <a:srgbClr val="ED8B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" name="Oval 406"/>
              <p:cNvSpPr>
                <a:spLocks noChangeArrowheads="1"/>
              </p:cNvSpPr>
              <p:nvPr/>
            </p:nvSpPr>
            <p:spPr bwMode="auto">
              <a:xfrm>
                <a:off x="5649928" y="4412313"/>
                <a:ext cx="188913" cy="187325"/>
              </a:xfrm>
              <a:prstGeom prst="ellipse">
                <a:avLst/>
              </a:prstGeom>
              <a:solidFill>
                <a:srgbClr val="0086CD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8" name="Oval 407"/>
              <p:cNvSpPr>
                <a:spLocks noChangeArrowheads="1"/>
              </p:cNvSpPr>
              <p:nvPr/>
            </p:nvSpPr>
            <p:spPr bwMode="auto">
              <a:xfrm>
                <a:off x="5397515" y="3228038"/>
                <a:ext cx="185738" cy="185738"/>
              </a:xfrm>
              <a:prstGeom prst="ellipse">
                <a:avLst/>
              </a:prstGeom>
              <a:solidFill>
                <a:srgbClr val="ED8B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7" name="组合 215"/>
            <p:cNvGrpSpPr/>
            <p:nvPr/>
          </p:nvGrpSpPr>
          <p:grpSpPr>
            <a:xfrm>
              <a:off x="5384362" y="5096526"/>
              <a:ext cx="1278224" cy="946833"/>
              <a:chOff x="2143126" y="5083175"/>
              <a:chExt cx="1414463" cy="1389063"/>
            </a:xfrm>
          </p:grpSpPr>
          <p:sp>
            <p:nvSpPr>
              <p:cNvPr id="18" name="Freeform 5"/>
              <p:cNvSpPr>
                <a:spLocks/>
              </p:cNvSpPr>
              <p:nvPr/>
            </p:nvSpPr>
            <p:spPr bwMode="auto">
              <a:xfrm>
                <a:off x="2143126" y="5083175"/>
                <a:ext cx="1414463" cy="1257300"/>
              </a:xfrm>
              <a:custGeom>
                <a:avLst/>
                <a:gdLst>
                  <a:gd name="T0" fmla="*/ 334 w 891"/>
                  <a:gd name="T1" fmla="*/ 790 h 792"/>
                  <a:gd name="T2" fmla="*/ 228 w 891"/>
                  <a:gd name="T3" fmla="*/ 775 h 792"/>
                  <a:gd name="T4" fmla="*/ 212 w 891"/>
                  <a:gd name="T5" fmla="*/ 764 h 792"/>
                  <a:gd name="T6" fmla="*/ 190 w 891"/>
                  <a:gd name="T7" fmla="*/ 734 h 792"/>
                  <a:gd name="T8" fmla="*/ 110 w 891"/>
                  <a:gd name="T9" fmla="*/ 683 h 792"/>
                  <a:gd name="T10" fmla="*/ 65 w 891"/>
                  <a:gd name="T11" fmla="*/ 631 h 792"/>
                  <a:gd name="T12" fmla="*/ 56 w 891"/>
                  <a:gd name="T13" fmla="*/ 597 h 792"/>
                  <a:gd name="T14" fmla="*/ 61 w 891"/>
                  <a:gd name="T15" fmla="*/ 560 h 792"/>
                  <a:gd name="T16" fmla="*/ 45 w 891"/>
                  <a:gd name="T17" fmla="*/ 545 h 792"/>
                  <a:gd name="T18" fmla="*/ 26 w 891"/>
                  <a:gd name="T19" fmla="*/ 528 h 792"/>
                  <a:gd name="T20" fmla="*/ 48 w 891"/>
                  <a:gd name="T21" fmla="*/ 513 h 792"/>
                  <a:gd name="T22" fmla="*/ 61 w 891"/>
                  <a:gd name="T23" fmla="*/ 501 h 792"/>
                  <a:gd name="T24" fmla="*/ 56 w 891"/>
                  <a:gd name="T25" fmla="*/ 465 h 792"/>
                  <a:gd name="T26" fmla="*/ 65 w 891"/>
                  <a:gd name="T27" fmla="*/ 442 h 792"/>
                  <a:gd name="T28" fmla="*/ 48 w 891"/>
                  <a:gd name="T29" fmla="*/ 435 h 792"/>
                  <a:gd name="T30" fmla="*/ 23 w 891"/>
                  <a:gd name="T31" fmla="*/ 425 h 792"/>
                  <a:gd name="T32" fmla="*/ 34 w 891"/>
                  <a:gd name="T33" fmla="*/ 405 h 792"/>
                  <a:gd name="T34" fmla="*/ 56 w 891"/>
                  <a:gd name="T35" fmla="*/ 393 h 792"/>
                  <a:gd name="T36" fmla="*/ 55 w 891"/>
                  <a:gd name="T37" fmla="*/ 365 h 792"/>
                  <a:gd name="T38" fmla="*/ 56 w 891"/>
                  <a:gd name="T39" fmla="*/ 343 h 792"/>
                  <a:gd name="T40" fmla="*/ 53 w 891"/>
                  <a:gd name="T41" fmla="*/ 320 h 792"/>
                  <a:gd name="T42" fmla="*/ 32 w 891"/>
                  <a:gd name="T43" fmla="*/ 310 h 792"/>
                  <a:gd name="T44" fmla="*/ 36 w 891"/>
                  <a:gd name="T45" fmla="*/ 291 h 792"/>
                  <a:gd name="T46" fmla="*/ 60 w 891"/>
                  <a:gd name="T47" fmla="*/ 281 h 792"/>
                  <a:gd name="T48" fmla="*/ 64 w 891"/>
                  <a:gd name="T49" fmla="*/ 262 h 792"/>
                  <a:gd name="T50" fmla="*/ 61 w 891"/>
                  <a:gd name="T51" fmla="*/ 245 h 792"/>
                  <a:gd name="T52" fmla="*/ 71 w 891"/>
                  <a:gd name="T53" fmla="*/ 218 h 792"/>
                  <a:gd name="T54" fmla="*/ 59 w 891"/>
                  <a:gd name="T55" fmla="*/ 214 h 792"/>
                  <a:gd name="T56" fmla="*/ 34 w 891"/>
                  <a:gd name="T57" fmla="*/ 203 h 792"/>
                  <a:gd name="T58" fmla="*/ 0 w 891"/>
                  <a:gd name="T59" fmla="*/ 0 h 792"/>
                  <a:gd name="T60" fmla="*/ 873 w 891"/>
                  <a:gd name="T61" fmla="*/ 147 h 792"/>
                  <a:gd name="T62" fmla="*/ 854 w 891"/>
                  <a:gd name="T63" fmla="*/ 164 h 792"/>
                  <a:gd name="T64" fmla="*/ 835 w 891"/>
                  <a:gd name="T65" fmla="*/ 168 h 792"/>
                  <a:gd name="T66" fmla="*/ 832 w 891"/>
                  <a:gd name="T67" fmla="*/ 180 h 792"/>
                  <a:gd name="T68" fmla="*/ 839 w 891"/>
                  <a:gd name="T69" fmla="*/ 205 h 792"/>
                  <a:gd name="T70" fmla="*/ 832 w 891"/>
                  <a:gd name="T71" fmla="*/ 228 h 792"/>
                  <a:gd name="T72" fmla="*/ 848 w 891"/>
                  <a:gd name="T73" fmla="*/ 237 h 792"/>
                  <a:gd name="T74" fmla="*/ 871 w 891"/>
                  <a:gd name="T75" fmla="*/ 254 h 792"/>
                  <a:gd name="T76" fmla="*/ 854 w 891"/>
                  <a:gd name="T77" fmla="*/ 271 h 792"/>
                  <a:gd name="T78" fmla="*/ 841 w 891"/>
                  <a:gd name="T79" fmla="*/ 281 h 792"/>
                  <a:gd name="T80" fmla="*/ 845 w 891"/>
                  <a:gd name="T81" fmla="*/ 310 h 792"/>
                  <a:gd name="T82" fmla="*/ 841 w 891"/>
                  <a:gd name="T83" fmla="*/ 336 h 792"/>
                  <a:gd name="T84" fmla="*/ 856 w 891"/>
                  <a:gd name="T85" fmla="*/ 355 h 792"/>
                  <a:gd name="T86" fmla="*/ 877 w 891"/>
                  <a:gd name="T87" fmla="*/ 369 h 792"/>
                  <a:gd name="T88" fmla="*/ 863 w 891"/>
                  <a:gd name="T89" fmla="*/ 386 h 792"/>
                  <a:gd name="T90" fmla="*/ 836 w 891"/>
                  <a:gd name="T91" fmla="*/ 390 h 792"/>
                  <a:gd name="T92" fmla="*/ 843 w 891"/>
                  <a:gd name="T93" fmla="*/ 411 h 792"/>
                  <a:gd name="T94" fmla="*/ 841 w 891"/>
                  <a:gd name="T95" fmla="*/ 435 h 792"/>
                  <a:gd name="T96" fmla="*/ 844 w 891"/>
                  <a:gd name="T97" fmla="*/ 463 h 792"/>
                  <a:gd name="T98" fmla="*/ 867 w 891"/>
                  <a:gd name="T99" fmla="*/ 474 h 792"/>
                  <a:gd name="T100" fmla="*/ 870 w 891"/>
                  <a:gd name="T101" fmla="*/ 490 h 792"/>
                  <a:gd name="T102" fmla="*/ 845 w 891"/>
                  <a:gd name="T103" fmla="*/ 503 h 792"/>
                  <a:gd name="T104" fmla="*/ 841 w 891"/>
                  <a:gd name="T105" fmla="*/ 535 h 792"/>
                  <a:gd name="T106" fmla="*/ 844 w 891"/>
                  <a:gd name="T107" fmla="*/ 554 h 792"/>
                  <a:gd name="T108" fmla="*/ 858 w 891"/>
                  <a:gd name="T109" fmla="*/ 572 h 792"/>
                  <a:gd name="T110" fmla="*/ 856 w 891"/>
                  <a:gd name="T111" fmla="*/ 595 h 792"/>
                  <a:gd name="T112" fmla="*/ 820 w 891"/>
                  <a:gd name="T113" fmla="*/ 653 h 792"/>
                  <a:gd name="T114" fmla="*/ 776 w 891"/>
                  <a:gd name="T115" fmla="*/ 695 h 792"/>
                  <a:gd name="T116" fmla="*/ 711 w 891"/>
                  <a:gd name="T117" fmla="*/ 742 h 792"/>
                  <a:gd name="T118" fmla="*/ 695 w 891"/>
                  <a:gd name="T119" fmla="*/ 764 h 792"/>
                  <a:gd name="T120" fmla="*/ 675 w 891"/>
                  <a:gd name="T121" fmla="*/ 775 h 792"/>
                  <a:gd name="T122" fmla="*/ 548 w 891"/>
                  <a:gd name="T123" fmla="*/ 790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91" h="792">
                    <a:moveTo>
                      <a:pt x="435" y="792"/>
                    </a:moveTo>
                    <a:lnTo>
                      <a:pt x="435" y="792"/>
                    </a:lnTo>
                    <a:lnTo>
                      <a:pt x="370" y="791"/>
                    </a:lnTo>
                    <a:lnTo>
                      <a:pt x="334" y="790"/>
                    </a:lnTo>
                    <a:lnTo>
                      <a:pt x="298" y="787"/>
                    </a:lnTo>
                    <a:lnTo>
                      <a:pt x="266" y="783"/>
                    </a:lnTo>
                    <a:lnTo>
                      <a:pt x="237" y="778"/>
                    </a:lnTo>
                    <a:lnTo>
                      <a:pt x="228" y="775"/>
                    </a:lnTo>
                    <a:lnTo>
                      <a:pt x="220" y="772"/>
                    </a:lnTo>
                    <a:lnTo>
                      <a:pt x="213" y="768"/>
                    </a:lnTo>
                    <a:lnTo>
                      <a:pt x="212" y="764"/>
                    </a:lnTo>
                    <a:lnTo>
                      <a:pt x="212" y="764"/>
                    </a:lnTo>
                    <a:lnTo>
                      <a:pt x="209" y="756"/>
                    </a:lnTo>
                    <a:lnTo>
                      <a:pt x="205" y="749"/>
                    </a:lnTo>
                    <a:lnTo>
                      <a:pt x="198" y="741"/>
                    </a:lnTo>
                    <a:lnTo>
                      <a:pt x="190" y="734"/>
                    </a:lnTo>
                    <a:lnTo>
                      <a:pt x="164" y="717"/>
                    </a:lnTo>
                    <a:lnTo>
                      <a:pt x="129" y="695"/>
                    </a:lnTo>
                    <a:lnTo>
                      <a:pt x="129" y="695"/>
                    </a:lnTo>
                    <a:lnTo>
                      <a:pt x="110" y="683"/>
                    </a:lnTo>
                    <a:lnTo>
                      <a:pt x="95" y="669"/>
                    </a:lnTo>
                    <a:lnTo>
                      <a:pt x="82" y="657"/>
                    </a:lnTo>
                    <a:lnTo>
                      <a:pt x="72" y="643"/>
                    </a:lnTo>
                    <a:lnTo>
                      <a:pt x="65" y="631"/>
                    </a:lnTo>
                    <a:lnTo>
                      <a:pt x="60" y="619"/>
                    </a:lnTo>
                    <a:lnTo>
                      <a:pt x="57" y="608"/>
                    </a:lnTo>
                    <a:lnTo>
                      <a:pt x="56" y="597"/>
                    </a:lnTo>
                    <a:lnTo>
                      <a:pt x="56" y="597"/>
                    </a:lnTo>
                    <a:lnTo>
                      <a:pt x="57" y="589"/>
                    </a:lnTo>
                    <a:lnTo>
                      <a:pt x="59" y="581"/>
                    </a:lnTo>
                    <a:lnTo>
                      <a:pt x="61" y="566"/>
                    </a:lnTo>
                    <a:lnTo>
                      <a:pt x="61" y="560"/>
                    </a:lnTo>
                    <a:lnTo>
                      <a:pt x="59" y="554"/>
                    </a:lnTo>
                    <a:lnTo>
                      <a:pt x="55" y="549"/>
                    </a:lnTo>
                    <a:lnTo>
                      <a:pt x="45" y="545"/>
                    </a:lnTo>
                    <a:lnTo>
                      <a:pt x="45" y="545"/>
                    </a:lnTo>
                    <a:lnTo>
                      <a:pt x="36" y="541"/>
                    </a:lnTo>
                    <a:lnTo>
                      <a:pt x="30" y="537"/>
                    </a:lnTo>
                    <a:lnTo>
                      <a:pt x="28" y="532"/>
                    </a:lnTo>
                    <a:lnTo>
                      <a:pt x="26" y="528"/>
                    </a:lnTo>
                    <a:lnTo>
                      <a:pt x="29" y="524"/>
                    </a:lnTo>
                    <a:lnTo>
                      <a:pt x="33" y="522"/>
                    </a:lnTo>
                    <a:lnTo>
                      <a:pt x="40" y="518"/>
                    </a:lnTo>
                    <a:lnTo>
                      <a:pt x="48" y="513"/>
                    </a:lnTo>
                    <a:lnTo>
                      <a:pt x="48" y="513"/>
                    </a:lnTo>
                    <a:lnTo>
                      <a:pt x="55" y="511"/>
                    </a:lnTo>
                    <a:lnTo>
                      <a:pt x="59" y="505"/>
                    </a:lnTo>
                    <a:lnTo>
                      <a:pt x="61" y="501"/>
                    </a:lnTo>
                    <a:lnTo>
                      <a:pt x="61" y="496"/>
                    </a:lnTo>
                    <a:lnTo>
                      <a:pt x="59" y="482"/>
                    </a:lnTo>
                    <a:lnTo>
                      <a:pt x="57" y="474"/>
                    </a:lnTo>
                    <a:lnTo>
                      <a:pt x="56" y="465"/>
                    </a:lnTo>
                    <a:lnTo>
                      <a:pt x="56" y="465"/>
                    </a:lnTo>
                    <a:lnTo>
                      <a:pt x="57" y="457"/>
                    </a:lnTo>
                    <a:lnTo>
                      <a:pt x="60" y="450"/>
                    </a:lnTo>
                    <a:lnTo>
                      <a:pt x="65" y="442"/>
                    </a:lnTo>
                    <a:lnTo>
                      <a:pt x="65" y="439"/>
                    </a:lnTo>
                    <a:lnTo>
                      <a:pt x="64" y="436"/>
                    </a:lnTo>
                    <a:lnTo>
                      <a:pt x="59" y="435"/>
                    </a:lnTo>
                    <a:lnTo>
                      <a:pt x="48" y="435"/>
                    </a:lnTo>
                    <a:lnTo>
                      <a:pt x="48" y="435"/>
                    </a:lnTo>
                    <a:lnTo>
                      <a:pt x="36" y="432"/>
                    </a:lnTo>
                    <a:lnTo>
                      <a:pt x="28" y="430"/>
                    </a:lnTo>
                    <a:lnTo>
                      <a:pt x="23" y="425"/>
                    </a:lnTo>
                    <a:lnTo>
                      <a:pt x="22" y="420"/>
                    </a:lnTo>
                    <a:lnTo>
                      <a:pt x="23" y="415"/>
                    </a:lnTo>
                    <a:lnTo>
                      <a:pt x="28" y="409"/>
                    </a:lnTo>
                    <a:lnTo>
                      <a:pt x="34" y="405"/>
                    </a:lnTo>
                    <a:lnTo>
                      <a:pt x="42" y="401"/>
                    </a:lnTo>
                    <a:lnTo>
                      <a:pt x="42" y="401"/>
                    </a:lnTo>
                    <a:lnTo>
                      <a:pt x="51" y="397"/>
                    </a:lnTo>
                    <a:lnTo>
                      <a:pt x="56" y="393"/>
                    </a:lnTo>
                    <a:lnTo>
                      <a:pt x="59" y="389"/>
                    </a:lnTo>
                    <a:lnTo>
                      <a:pt x="59" y="384"/>
                    </a:lnTo>
                    <a:lnTo>
                      <a:pt x="56" y="371"/>
                    </a:lnTo>
                    <a:lnTo>
                      <a:pt x="55" y="365"/>
                    </a:lnTo>
                    <a:lnTo>
                      <a:pt x="55" y="356"/>
                    </a:lnTo>
                    <a:lnTo>
                      <a:pt x="55" y="356"/>
                    </a:lnTo>
                    <a:lnTo>
                      <a:pt x="55" y="350"/>
                    </a:lnTo>
                    <a:lnTo>
                      <a:pt x="56" y="343"/>
                    </a:lnTo>
                    <a:lnTo>
                      <a:pt x="59" y="332"/>
                    </a:lnTo>
                    <a:lnTo>
                      <a:pt x="59" y="328"/>
                    </a:lnTo>
                    <a:lnTo>
                      <a:pt x="57" y="324"/>
                    </a:lnTo>
                    <a:lnTo>
                      <a:pt x="53" y="320"/>
                    </a:lnTo>
                    <a:lnTo>
                      <a:pt x="45" y="317"/>
                    </a:lnTo>
                    <a:lnTo>
                      <a:pt x="45" y="317"/>
                    </a:lnTo>
                    <a:lnTo>
                      <a:pt x="37" y="314"/>
                    </a:lnTo>
                    <a:lnTo>
                      <a:pt x="32" y="310"/>
                    </a:lnTo>
                    <a:lnTo>
                      <a:pt x="29" y="305"/>
                    </a:lnTo>
                    <a:lnTo>
                      <a:pt x="29" y="301"/>
                    </a:lnTo>
                    <a:lnTo>
                      <a:pt x="30" y="296"/>
                    </a:lnTo>
                    <a:lnTo>
                      <a:pt x="36" y="291"/>
                    </a:lnTo>
                    <a:lnTo>
                      <a:pt x="42" y="287"/>
                    </a:lnTo>
                    <a:lnTo>
                      <a:pt x="52" y="283"/>
                    </a:lnTo>
                    <a:lnTo>
                      <a:pt x="52" y="283"/>
                    </a:lnTo>
                    <a:lnTo>
                      <a:pt x="60" y="281"/>
                    </a:lnTo>
                    <a:lnTo>
                      <a:pt x="65" y="278"/>
                    </a:lnTo>
                    <a:lnTo>
                      <a:pt x="68" y="275"/>
                    </a:lnTo>
                    <a:lnTo>
                      <a:pt x="68" y="271"/>
                    </a:lnTo>
                    <a:lnTo>
                      <a:pt x="64" y="262"/>
                    </a:lnTo>
                    <a:lnTo>
                      <a:pt x="63" y="256"/>
                    </a:lnTo>
                    <a:lnTo>
                      <a:pt x="61" y="251"/>
                    </a:lnTo>
                    <a:lnTo>
                      <a:pt x="61" y="251"/>
                    </a:lnTo>
                    <a:lnTo>
                      <a:pt x="61" y="245"/>
                    </a:lnTo>
                    <a:lnTo>
                      <a:pt x="63" y="239"/>
                    </a:lnTo>
                    <a:lnTo>
                      <a:pt x="68" y="228"/>
                    </a:lnTo>
                    <a:lnTo>
                      <a:pt x="70" y="222"/>
                    </a:lnTo>
                    <a:lnTo>
                      <a:pt x="71" y="218"/>
                    </a:lnTo>
                    <a:lnTo>
                      <a:pt x="70" y="216"/>
                    </a:lnTo>
                    <a:lnTo>
                      <a:pt x="65" y="216"/>
                    </a:lnTo>
                    <a:lnTo>
                      <a:pt x="65" y="216"/>
                    </a:lnTo>
                    <a:lnTo>
                      <a:pt x="59" y="214"/>
                    </a:lnTo>
                    <a:lnTo>
                      <a:pt x="53" y="213"/>
                    </a:lnTo>
                    <a:lnTo>
                      <a:pt x="46" y="210"/>
                    </a:lnTo>
                    <a:lnTo>
                      <a:pt x="40" y="207"/>
                    </a:lnTo>
                    <a:lnTo>
                      <a:pt x="34" y="203"/>
                    </a:lnTo>
                    <a:lnTo>
                      <a:pt x="30" y="198"/>
                    </a:lnTo>
                    <a:lnTo>
                      <a:pt x="28" y="193"/>
                    </a:lnTo>
                    <a:lnTo>
                      <a:pt x="25" y="187"/>
                    </a:lnTo>
                    <a:lnTo>
                      <a:pt x="0" y="0"/>
                    </a:lnTo>
                    <a:lnTo>
                      <a:pt x="891" y="0"/>
                    </a:lnTo>
                    <a:lnTo>
                      <a:pt x="874" y="140"/>
                    </a:lnTo>
                    <a:lnTo>
                      <a:pt x="874" y="140"/>
                    </a:lnTo>
                    <a:lnTo>
                      <a:pt x="873" y="147"/>
                    </a:lnTo>
                    <a:lnTo>
                      <a:pt x="870" y="152"/>
                    </a:lnTo>
                    <a:lnTo>
                      <a:pt x="864" y="157"/>
                    </a:lnTo>
                    <a:lnTo>
                      <a:pt x="859" y="161"/>
                    </a:lnTo>
                    <a:lnTo>
                      <a:pt x="854" y="164"/>
                    </a:lnTo>
                    <a:lnTo>
                      <a:pt x="847" y="167"/>
                    </a:lnTo>
                    <a:lnTo>
                      <a:pt x="840" y="168"/>
                    </a:lnTo>
                    <a:lnTo>
                      <a:pt x="835" y="168"/>
                    </a:lnTo>
                    <a:lnTo>
                      <a:pt x="835" y="168"/>
                    </a:lnTo>
                    <a:lnTo>
                      <a:pt x="831" y="170"/>
                    </a:lnTo>
                    <a:lnTo>
                      <a:pt x="829" y="172"/>
                    </a:lnTo>
                    <a:lnTo>
                      <a:pt x="829" y="176"/>
                    </a:lnTo>
                    <a:lnTo>
                      <a:pt x="832" y="180"/>
                    </a:lnTo>
                    <a:lnTo>
                      <a:pt x="837" y="193"/>
                    </a:lnTo>
                    <a:lnTo>
                      <a:pt x="839" y="198"/>
                    </a:lnTo>
                    <a:lnTo>
                      <a:pt x="839" y="205"/>
                    </a:lnTo>
                    <a:lnTo>
                      <a:pt x="839" y="205"/>
                    </a:lnTo>
                    <a:lnTo>
                      <a:pt x="837" y="210"/>
                    </a:lnTo>
                    <a:lnTo>
                      <a:pt x="835" y="216"/>
                    </a:lnTo>
                    <a:lnTo>
                      <a:pt x="832" y="224"/>
                    </a:lnTo>
                    <a:lnTo>
                      <a:pt x="832" y="228"/>
                    </a:lnTo>
                    <a:lnTo>
                      <a:pt x="833" y="232"/>
                    </a:lnTo>
                    <a:lnTo>
                      <a:pt x="839" y="235"/>
                    </a:lnTo>
                    <a:lnTo>
                      <a:pt x="848" y="237"/>
                    </a:lnTo>
                    <a:lnTo>
                      <a:pt x="848" y="237"/>
                    </a:lnTo>
                    <a:lnTo>
                      <a:pt x="858" y="240"/>
                    </a:lnTo>
                    <a:lnTo>
                      <a:pt x="864" y="244"/>
                    </a:lnTo>
                    <a:lnTo>
                      <a:pt x="868" y="249"/>
                    </a:lnTo>
                    <a:lnTo>
                      <a:pt x="871" y="254"/>
                    </a:lnTo>
                    <a:lnTo>
                      <a:pt x="870" y="259"/>
                    </a:lnTo>
                    <a:lnTo>
                      <a:pt x="867" y="263"/>
                    </a:lnTo>
                    <a:lnTo>
                      <a:pt x="862" y="267"/>
                    </a:lnTo>
                    <a:lnTo>
                      <a:pt x="854" y="271"/>
                    </a:lnTo>
                    <a:lnTo>
                      <a:pt x="854" y="271"/>
                    </a:lnTo>
                    <a:lnTo>
                      <a:pt x="847" y="274"/>
                    </a:lnTo>
                    <a:lnTo>
                      <a:pt x="843" y="277"/>
                    </a:lnTo>
                    <a:lnTo>
                      <a:pt x="841" y="281"/>
                    </a:lnTo>
                    <a:lnTo>
                      <a:pt x="840" y="286"/>
                    </a:lnTo>
                    <a:lnTo>
                      <a:pt x="843" y="297"/>
                    </a:lnTo>
                    <a:lnTo>
                      <a:pt x="844" y="304"/>
                    </a:lnTo>
                    <a:lnTo>
                      <a:pt x="845" y="310"/>
                    </a:lnTo>
                    <a:lnTo>
                      <a:pt x="845" y="310"/>
                    </a:lnTo>
                    <a:lnTo>
                      <a:pt x="844" y="317"/>
                    </a:lnTo>
                    <a:lnTo>
                      <a:pt x="843" y="324"/>
                    </a:lnTo>
                    <a:lnTo>
                      <a:pt x="841" y="336"/>
                    </a:lnTo>
                    <a:lnTo>
                      <a:pt x="841" y="342"/>
                    </a:lnTo>
                    <a:lnTo>
                      <a:pt x="844" y="347"/>
                    </a:lnTo>
                    <a:lnTo>
                      <a:pt x="848" y="351"/>
                    </a:lnTo>
                    <a:lnTo>
                      <a:pt x="856" y="355"/>
                    </a:lnTo>
                    <a:lnTo>
                      <a:pt x="856" y="355"/>
                    </a:lnTo>
                    <a:lnTo>
                      <a:pt x="866" y="359"/>
                    </a:lnTo>
                    <a:lnTo>
                      <a:pt x="873" y="363"/>
                    </a:lnTo>
                    <a:lnTo>
                      <a:pt x="877" y="369"/>
                    </a:lnTo>
                    <a:lnTo>
                      <a:pt x="878" y="374"/>
                    </a:lnTo>
                    <a:lnTo>
                      <a:pt x="877" y="378"/>
                    </a:lnTo>
                    <a:lnTo>
                      <a:pt x="871" y="384"/>
                    </a:lnTo>
                    <a:lnTo>
                      <a:pt x="863" y="386"/>
                    </a:lnTo>
                    <a:lnTo>
                      <a:pt x="852" y="388"/>
                    </a:lnTo>
                    <a:lnTo>
                      <a:pt x="852" y="388"/>
                    </a:lnTo>
                    <a:lnTo>
                      <a:pt x="841" y="389"/>
                    </a:lnTo>
                    <a:lnTo>
                      <a:pt x="836" y="390"/>
                    </a:lnTo>
                    <a:lnTo>
                      <a:pt x="833" y="392"/>
                    </a:lnTo>
                    <a:lnTo>
                      <a:pt x="835" y="396"/>
                    </a:lnTo>
                    <a:lnTo>
                      <a:pt x="840" y="404"/>
                    </a:lnTo>
                    <a:lnTo>
                      <a:pt x="843" y="411"/>
                    </a:lnTo>
                    <a:lnTo>
                      <a:pt x="843" y="419"/>
                    </a:lnTo>
                    <a:lnTo>
                      <a:pt x="843" y="419"/>
                    </a:lnTo>
                    <a:lnTo>
                      <a:pt x="843" y="428"/>
                    </a:lnTo>
                    <a:lnTo>
                      <a:pt x="841" y="435"/>
                    </a:lnTo>
                    <a:lnTo>
                      <a:pt x="839" y="449"/>
                    </a:lnTo>
                    <a:lnTo>
                      <a:pt x="839" y="455"/>
                    </a:lnTo>
                    <a:lnTo>
                      <a:pt x="840" y="459"/>
                    </a:lnTo>
                    <a:lnTo>
                      <a:pt x="844" y="463"/>
                    </a:lnTo>
                    <a:lnTo>
                      <a:pt x="852" y="467"/>
                    </a:lnTo>
                    <a:lnTo>
                      <a:pt x="852" y="467"/>
                    </a:lnTo>
                    <a:lnTo>
                      <a:pt x="860" y="472"/>
                    </a:lnTo>
                    <a:lnTo>
                      <a:pt x="867" y="474"/>
                    </a:lnTo>
                    <a:lnTo>
                      <a:pt x="871" y="478"/>
                    </a:lnTo>
                    <a:lnTo>
                      <a:pt x="873" y="482"/>
                    </a:lnTo>
                    <a:lnTo>
                      <a:pt x="873" y="486"/>
                    </a:lnTo>
                    <a:lnTo>
                      <a:pt x="870" y="490"/>
                    </a:lnTo>
                    <a:lnTo>
                      <a:pt x="863" y="495"/>
                    </a:lnTo>
                    <a:lnTo>
                      <a:pt x="854" y="499"/>
                    </a:lnTo>
                    <a:lnTo>
                      <a:pt x="854" y="499"/>
                    </a:lnTo>
                    <a:lnTo>
                      <a:pt x="845" y="503"/>
                    </a:lnTo>
                    <a:lnTo>
                      <a:pt x="840" y="508"/>
                    </a:lnTo>
                    <a:lnTo>
                      <a:pt x="839" y="513"/>
                    </a:lnTo>
                    <a:lnTo>
                      <a:pt x="837" y="520"/>
                    </a:lnTo>
                    <a:lnTo>
                      <a:pt x="841" y="535"/>
                    </a:lnTo>
                    <a:lnTo>
                      <a:pt x="843" y="543"/>
                    </a:lnTo>
                    <a:lnTo>
                      <a:pt x="843" y="551"/>
                    </a:lnTo>
                    <a:lnTo>
                      <a:pt x="843" y="551"/>
                    </a:lnTo>
                    <a:lnTo>
                      <a:pt x="844" y="554"/>
                    </a:lnTo>
                    <a:lnTo>
                      <a:pt x="845" y="557"/>
                    </a:lnTo>
                    <a:lnTo>
                      <a:pt x="852" y="564"/>
                    </a:lnTo>
                    <a:lnTo>
                      <a:pt x="855" y="568"/>
                    </a:lnTo>
                    <a:lnTo>
                      <a:pt x="858" y="572"/>
                    </a:lnTo>
                    <a:lnTo>
                      <a:pt x="859" y="576"/>
                    </a:lnTo>
                    <a:lnTo>
                      <a:pt x="859" y="581"/>
                    </a:lnTo>
                    <a:lnTo>
                      <a:pt x="859" y="581"/>
                    </a:lnTo>
                    <a:lnTo>
                      <a:pt x="856" y="595"/>
                    </a:lnTo>
                    <a:lnTo>
                      <a:pt x="850" y="610"/>
                    </a:lnTo>
                    <a:lnTo>
                      <a:pt x="841" y="625"/>
                    </a:lnTo>
                    <a:lnTo>
                      <a:pt x="832" y="638"/>
                    </a:lnTo>
                    <a:lnTo>
                      <a:pt x="820" y="653"/>
                    </a:lnTo>
                    <a:lnTo>
                      <a:pt x="806" y="668"/>
                    </a:lnTo>
                    <a:lnTo>
                      <a:pt x="793" y="681"/>
                    </a:lnTo>
                    <a:lnTo>
                      <a:pt x="776" y="695"/>
                    </a:lnTo>
                    <a:lnTo>
                      <a:pt x="776" y="695"/>
                    </a:lnTo>
                    <a:lnTo>
                      <a:pt x="761" y="707"/>
                    </a:lnTo>
                    <a:lnTo>
                      <a:pt x="747" y="718"/>
                    </a:lnTo>
                    <a:lnTo>
                      <a:pt x="722" y="734"/>
                    </a:lnTo>
                    <a:lnTo>
                      <a:pt x="711" y="742"/>
                    </a:lnTo>
                    <a:lnTo>
                      <a:pt x="703" y="749"/>
                    </a:lnTo>
                    <a:lnTo>
                      <a:pt x="698" y="756"/>
                    </a:lnTo>
                    <a:lnTo>
                      <a:pt x="695" y="764"/>
                    </a:lnTo>
                    <a:lnTo>
                      <a:pt x="695" y="764"/>
                    </a:lnTo>
                    <a:lnTo>
                      <a:pt x="694" y="765"/>
                    </a:lnTo>
                    <a:lnTo>
                      <a:pt x="692" y="768"/>
                    </a:lnTo>
                    <a:lnTo>
                      <a:pt x="686" y="772"/>
                    </a:lnTo>
                    <a:lnTo>
                      <a:pt x="675" y="775"/>
                    </a:lnTo>
                    <a:lnTo>
                      <a:pt x="663" y="778"/>
                    </a:lnTo>
                    <a:lnTo>
                      <a:pt x="629" y="783"/>
                    </a:lnTo>
                    <a:lnTo>
                      <a:pt x="590" y="787"/>
                    </a:lnTo>
                    <a:lnTo>
                      <a:pt x="548" y="790"/>
                    </a:lnTo>
                    <a:lnTo>
                      <a:pt x="504" y="791"/>
                    </a:lnTo>
                    <a:lnTo>
                      <a:pt x="435" y="792"/>
                    </a:lnTo>
                    <a:lnTo>
                      <a:pt x="435" y="792"/>
                    </a:lnTo>
                    <a:close/>
                  </a:path>
                </a:pathLst>
              </a:custGeom>
              <a:solidFill>
                <a:srgbClr val="9393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auto">
              <a:xfrm>
                <a:off x="2446338" y="5083175"/>
                <a:ext cx="400050" cy="1257300"/>
              </a:xfrm>
              <a:custGeom>
                <a:avLst/>
                <a:gdLst>
                  <a:gd name="T0" fmla="*/ 92 w 252"/>
                  <a:gd name="T1" fmla="*/ 790 h 792"/>
                  <a:gd name="T2" fmla="*/ 59 w 252"/>
                  <a:gd name="T3" fmla="*/ 772 h 792"/>
                  <a:gd name="T4" fmla="*/ 55 w 252"/>
                  <a:gd name="T5" fmla="*/ 749 h 792"/>
                  <a:gd name="T6" fmla="*/ 33 w 252"/>
                  <a:gd name="T7" fmla="*/ 695 h 792"/>
                  <a:gd name="T8" fmla="*/ 14 w 252"/>
                  <a:gd name="T9" fmla="*/ 619 h 792"/>
                  <a:gd name="T10" fmla="*/ 14 w 252"/>
                  <a:gd name="T11" fmla="*/ 566 h 792"/>
                  <a:gd name="T12" fmla="*/ 10 w 252"/>
                  <a:gd name="T13" fmla="*/ 545 h 792"/>
                  <a:gd name="T14" fmla="*/ 10 w 252"/>
                  <a:gd name="T15" fmla="*/ 513 h 792"/>
                  <a:gd name="T16" fmla="*/ 14 w 252"/>
                  <a:gd name="T17" fmla="*/ 496 h 792"/>
                  <a:gd name="T18" fmla="*/ 14 w 252"/>
                  <a:gd name="T19" fmla="*/ 450 h 792"/>
                  <a:gd name="T20" fmla="*/ 13 w 252"/>
                  <a:gd name="T21" fmla="*/ 435 h 792"/>
                  <a:gd name="T22" fmla="*/ 4 w 252"/>
                  <a:gd name="T23" fmla="*/ 430 h 792"/>
                  <a:gd name="T24" fmla="*/ 6 w 252"/>
                  <a:gd name="T25" fmla="*/ 405 h 792"/>
                  <a:gd name="T26" fmla="*/ 13 w 252"/>
                  <a:gd name="T27" fmla="*/ 393 h 792"/>
                  <a:gd name="T28" fmla="*/ 13 w 252"/>
                  <a:gd name="T29" fmla="*/ 332 h 792"/>
                  <a:gd name="T30" fmla="*/ 10 w 252"/>
                  <a:gd name="T31" fmla="*/ 317 h 792"/>
                  <a:gd name="T32" fmla="*/ 6 w 252"/>
                  <a:gd name="T33" fmla="*/ 291 h 792"/>
                  <a:gd name="T34" fmla="*/ 14 w 252"/>
                  <a:gd name="T35" fmla="*/ 281 h 792"/>
                  <a:gd name="T36" fmla="*/ 14 w 252"/>
                  <a:gd name="T37" fmla="*/ 251 h 792"/>
                  <a:gd name="T38" fmla="*/ 17 w 252"/>
                  <a:gd name="T39" fmla="*/ 216 h 792"/>
                  <a:gd name="T40" fmla="*/ 7 w 252"/>
                  <a:gd name="T41" fmla="*/ 207 h 792"/>
                  <a:gd name="T42" fmla="*/ 4 w 252"/>
                  <a:gd name="T43" fmla="*/ 174 h 792"/>
                  <a:gd name="T44" fmla="*/ 7 w 252"/>
                  <a:gd name="T45" fmla="*/ 133 h 792"/>
                  <a:gd name="T46" fmla="*/ 7 w 252"/>
                  <a:gd name="T47" fmla="*/ 65 h 792"/>
                  <a:gd name="T48" fmla="*/ 252 w 252"/>
                  <a:gd name="T49" fmla="*/ 0 h 792"/>
                  <a:gd name="T50" fmla="*/ 250 w 252"/>
                  <a:gd name="T51" fmla="*/ 34 h 792"/>
                  <a:gd name="T52" fmla="*/ 244 w 252"/>
                  <a:gd name="T53" fmla="*/ 87 h 792"/>
                  <a:gd name="T54" fmla="*/ 247 w 252"/>
                  <a:gd name="T55" fmla="*/ 140 h 792"/>
                  <a:gd name="T56" fmla="*/ 240 w 252"/>
                  <a:gd name="T57" fmla="*/ 167 h 792"/>
                  <a:gd name="T58" fmla="*/ 235 w 252"/>
                  <a:gd name="T59" fmla="*/ 172 h 792"/>
                  <a:gd name="T60" fmla="*/ 237 w 252"/>
                  <a:gd name="T61" fmla="*/ 205 h 792"/>
                  <a:gd name="T62" fmla="*/ 240 w 252"/>
                  <a:gd name="T63" fmla="*/ 237 h 792"/>
                  <a:gd name="T64" fmla="*/ 247 w 252"/>
                  <a:gd name="T65" fmla="*/ 254 h 792"/>
                  <a:gd name="T66" fmla="*/ 241 w 252"/>
                  <a:gd name="T67" fmla="*/ 271 h 792"/>
                  <a:gd name="T68" fmla="*/ 239 w 252"/>
                  <a:gd name="T69" fmla="*/ 310 h 792"/>
                  <a:gd name="T70" fmla="*/ 240 w 252"/>
                  <a:gd name="T71" fmla="*/ 351 h 792"/>
                  <a:gd name="T72" fmla="*/ 247 w 252"/>
                  <a:gd name="T73" fmla="*/ 363 h 792"/>
                  <a:gd name="T74" fmla="*/ 244 w 252"/>
                  <a:gd name="T75" fmla="*/ 386 h 792"/>
                  <a:gd name="T76" fmla="*/ 236 w 252"/>
                  <a:gd name="T77" fmla="*/ 390 h 792"/>
                  <a:gd name="T78" fmla="*/ 239 w 252"/>
                  <a:gd name="T79" fmla="*/ 419 h 792"/>
                  <a:gd name="T80" fmla="*/ 237 w 252"/>
                  <a:gd name="T81" fmla="*/ 459 h 792"/>
                  <a:gd name="T82" fmla="*/ 245 w 252"/>
                  <a:gd name="T83" fmla="*/ 474 h 792"/>
                  <a:gd name="T84" fmla="*/ 241 w 252"/>
                  <a:gd name="T85" fmla="*/ 499 h 792"/>
                  <a:gd name="T86" fmla="*/ 237 w 252"/>
                  <a:gd name="T87" fmla="*/ 535 h 792"/>
                  <a:gd name="T88" fmla="*/ 241 w 252"/>
                  <a:gd name="T89" fmla="*/ 564 h 792"/>
                  <a:gd name="T90" fmla="*/ 240 w 252"/>
                  <a:gd name="T91" fmla="*/ 610 h 792"/>
                  <a:gd name="T92" fmla="*/ 220 w 252"/>
                  <a:gd name="T93" fmla="*/ 695 h 792"/>
                  <a:gd name="T94" fmla="*/ 197 w 252"/>
                  <a:gd name="T95" fmla="*/ 756 h 792"/>
                  <a:gd name="T96" fmla="*/ 193 w 252"/>
                  <a:gd name="T97" fmla="*/ 772 h 792"/>
                  <a:gd name="T98" fmla="*/ 166 w 252"/>
                  <a:gd name="T99" fmla="*/ 787 h 792"/>
                  <a:gd name="T100" fmla="*/ 121 w 252"/>
                  <a:gd name="T101" fmla="*/ 792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52" h="792">
                    <a:moveTo>
                      <a:pt x="121" y="792"/>
                    </a:moveTo>
                    <a:lnTo>
                      <a:pt x="121" y="792"/>
                    </a:lnTo>
                    <a:lnTo>
                      <a:pt x="103" y="791"/>
                    </a:lnTo>
                    <a:lnTo>
                      <a:pt x="92" y="790"/>
                    </a:lnTo>
                    <a:lnTo>
                      <a:pt x="82" y="787"/>
                    </a:lnTo>
                    <a:lnTo>
                      <a:pt x="72" y="783"/>
                    </a:lnTo>
                    <a:lnTo>
                      <a:pt x="64" y="778"/>
                    </a:lnTo>
                    <a:lnTo>
                      <a:pt x="59" y="772"/>
                    </a:lnTo>
                    <a:lnTo>
                      <a:pt x="57" y="768"/>
                    </a:lnTo>
                    <a:lnTo>
                      <a:pt x="57" y="764"/>
                    </a:lnTo>
                    <a:lnTo>
                      <a:pt x="57" y="764"/>
                    </a:lnTo>
                    <a:lnTo>
                      <a:pt x="55" y="749"/>
                    </a:lnTo>
                    <a:lnTo>
                      <a:pt x="50" y="734"/>
                    </a:lnTo>
                    <a:lnTo>
                      <a:pt x="44" y="717"/>
                    </a:lnTo>
                    <a:lnTo>
                      <a:pt x="33" y="695"/>
                    </a:lnTo>
                    <a:lnTo>
                      <a:pt x="33" y="695"/>
                    </a:lnTo>
                    <a:lnTo>
                      <a:pt x="27" y="683"/>
                    </a:lnTo>
                    <a:lnTo>
                      <a:pt x="23" y="669"/>
                    </a:lnTo>
                    <a:lnTo>
                      <a:pt x="17" y="643"/>
                    </a:lnTo>
                    <a:lnTo>
                      <a:pt x="14" y="619"/>
                    </a:lnTo>
                    <a:lnTo>
                      <a:pt x="13" y="597"/>
                    </a:lnTo>
                    <a:lnTo>
                      <a:pt x="13" y="597"/>
                    </a:lnTo>
                    <a:lnTo>
                      <a:pt x="13" y="581"/>
                    </a:lnTo>
                    <a:lnTo>
                      <a:pt x="14" y="566"/>
                    </a:lnTo>
                    <a:lnTo>
                      <a:pt x="13" y="554"/>
                    </a:lnTo>
                    <a:lnTo>
                      <a:pt x="11" y="549"/>
                    </a:lnTo>
                    <a:lnTo>
                      <a:pt x="10" y="545"/>
                    </a:lnTo>
                    <a:lnTo>
                      <a:pt x="10" y="545"/>
                    </a:lnTo>
                    <a:lnTo>
                      <a:pt x="4" y="537"/>
                    </a:lnTo>
                    <a:lnTo>
                      <a:pt x="4" y="528"/>
                    </a:lnTo>
                    <a:lnTo>
                      <a:pt x="6" y="522"/>
                    </a:lnTo>
                    <a:lnTo>
                      <a:pt x="10" y="513"/>
                    </a:lnTo>
                    <a:lnTo>
                      <a:pt x="10" y="513"/>
                    </a:lnTo>
                    <a:lnTo>
                      <a:pt x="13" y="511"/>
                    </a:lnTo>
                    <a:lnTo>
                      <a:pt x="13" y="505"/>
                    </a:lnTo>
                    <a:lnTo>
                      <a:pt x="14" y="496"/>
                    </a:lnTo>
                    <a:lnTo>
                      <a:pt x="13" y="482"/>
                    </a:lnTo>
                    <a:lnTo>
                      <a:pt x="13" y="465"/>
                    </a:lnTo>
                    <a:lnTo>
                      <a:pt x="13" y="465"/>
                    </a:lnTo>
                    <a:lnTo>
                      <a:pt x="14" y="450"/>
                    </a:lnTo>
                    <a:lnTo>
                      <a:pt x="15" y="442"/>
                    </a:lnTo>
                    <a:lnTo>
                      <a:pt x="15" y="439"/>
                    </a:lnTo>
                    <a:lnTo>
                      <a:pt x="14" y="436"/>
                    </a:lnTo>
                    <a:lnTo>
                      <a:pt x="13" y="435"/>
                    </a:lnTo>
                    <a:lnTo>
                      <a:pt x="10" y="435"/>
                    </a:lnTo>
                    <a:lnTo>
                      <a:pt x="10" y="435"/>
                    </a:lnTo>
                    <a:lnTo>
                      <a:pt x="7" y="432"/>
                    </a:lnTo>
                    <a:lnTo>
                      <a:pt x="4" y="430"/>
                    </a:lnTo>
                    <a:lnTo>
                      <a:pt x="3" y="425"/>
                    </a:lnTo>
                    <a:lnTo>
                      <a:pt x="3" y="420"/>
                    </a:lnTo>
                    <a:lnTo>
                      <a:pt x="4" y="409"/>
                    </a:lnTo>
                    <a:lnTo>
                      <a:pt x="6" y="405"/>
                    </a:lnTo>
                    <a:lnTo>
                      <a:pt x="9" y="401"/>
                    </a:lnTo>
                    <a:lnTo>
                      <a:pt x="9" y="401"/>
                    </a:lnTo>
                    <a:lnTo>
                      <a:pt x="11" y="397"/>
                    </a:lnTo>
                    <a:lnTo>
                      <a:pt x="13" y="393"/>
                    </a:lnTo>
                    <a:lnTo>
                      <a:pt x="13" y="384"/>
                    </a:lnTo>
                    <a:lnTo>
                      <a:pt x="11" y="356"/>
                    </a:lnTo>
                    <a:lnTo>
                      <a:pt x="11" y="356"/>
                    </a:lnTo>
                    <a:lnTo>
                      <a:pt x="13" y="332"/>
                    </a:lnTo>
                    <a:lnTo>
                      <a:pt x="13" y="324"/>
                    </a:lnTo>
                    <a:lnTo>
                      <a:pt x="11" y="320"/>
                    </a:lnTo>
                    <a:lnTo>
                      <a:pt x="10" y="317"/>
                    </a:lnTo>
                    <a:lnTo>
                      <a:pt x="10" y="317"/>
                    </a:lnTo>
                    <a:lnTo>
                      <a:pt x="7" y="314"/>
                    </a:lnTo>
                    <a:lnTo>
                      <a:pt x="6" y="310"/>
                    </a:lnTo>
                    <a:lnTo>
                      <a:pt x="4" y="301"/>
                    </a:lnTo>
                    <a:lnTo>
                      <a:pt x="6" y="291"/>
                    </a:lnTo>
                    <a:lnTo>
                      <a:pt x="9" y="287"/>
                    </a:lnTo>
                    <a:lnTo>
                      <a:pt x="11" y="283"/>
                    </a:lnTo>
                    <a:lnTo>
                      <a:pt x="11" y="283"/>
                    </a:lnTo>
                    <a:lnTo>
                      <a:pt x="14" y="281"/>
                    </a:lnTo>
                    <a:lnTo>
                      <a:pt x="15" y="278"/>
                    </a:lnTo>
                    <a:lnTo>
                      <a:pt x="15" y="271"/>
                    </a:lnTo>
                    <a:lnTo>
                      <a:pt x="14" y="251"/>
                    </a:lnTo>
                    <a:lnTo>
                      <a:pt x="14" y="251"/>
                    </a:lnTo>
                    <a:lnTo>
                      <a:pt x="14" y="239"/>
                    </a:lnTo>
                    <a:lnTo>
                      <a:pt x="15" y="228"/>
                    </a:lnTo>
                    <a:lnTo>
                      <a:pt x="17" y="218"/>
                    </a:lnTo>
                    <a:lnTo>
                      <a:pt x="17" y="216"/>
                    </a:lnTo>
                    <a:lnTo>
                      <a:pt x="15" y="216"/>
                    </a:lnTo>
                    <a:lnTo>
                      <a:pt x="15" y="216"/>
                    </a:lnTo>
                    <a:lnTo>
                      <a:pt x="11" y="213"/>
                    </a:lnTo>
                    <a:lnTo>
                      <a:pt x="7" y="207"/>
                    </a:lnTo>
                    <a:lnTo>
                      <a:pt x="4" y="198"/>
                    </a:lnTo>
                    <a:lnTo>
                      <a:pt x="3" y="187"/>
                    </a:lnTo>
                    <a:lnTo>
                      <a:pt x="3" y="187"/>
                    </a:lnTo>
                    <a:lnTo>
                      <a:pt x="4" y="174"/>
                    </a:lnTo>
                    <a:lnTo>
                      <a:pt x="6" y="163"/>
                    </a:lnTo>
                    <a:lnTo>
                      <a:pt x="7" y="149"/>
                    </a:lnTo>
                    <a:lnTo>
                      <a:pt x="7" y="133"/>
                    </a:lnTo>
                    <a:lnTo>
                      <a:pt x="7" y="133"/>
                    </a:lnTo>
                    <a:lnTo>
                      <a:pt x="9" y="96"/>
                    </a:lnTo>
                    <a:lnTo>
                      <a:pt x="7" y="80"/>
                    </a:lnTo>
                    <a:lnTo>
                      <a:pt x="7" y="65"/>
                    </a:lnTo>
                    <a:lnTo>
                      <a:pt x="7" y="65"/>
                    </a:lnTo>
                    <a:lnTo>
                      <a:pt x="3" y="34"/>
                    </a:lnTo>
                    <a:lnTo>
                      <a:pt x="0" y="0"/>
                    </a:lnTo>
                    <a:lnTo>
                      <a:pt x="252" y="0"/>
                    </a:lnTo>
                    <a:lnTo>
                      <a:pt x="252" y="0"/>
                    </a:lnTo>
                    <a:lnTo>
                      <a:pt x="252" y="21"/>
                    </a:lnTo>
                    <a:lnTo>
                      <a:pt x="251" y="27"/>
                    </a:lnTo>
                    <a:lnTo>
                      <a:pt x="250" y="34"/>
                    </a:lnTo>
                    <a:lnTo>
                      <a:pt x="250" y="34"/>
                    </a:lnTo>
                    <a:lnTo>
                      <a:pt x="245" y="46"/>
                    </a:lnTo>
                    <a:lnTo>
                      <a:pt x="244" y="59"/>
                    </a:lnTo>
                    <a:lnTo>
                      <a:pt x="244" y="87"/>
                    </a:lnTo>
                    <a:lnTo>
                      <a:pt x="244" y="87"/>
                    </a:lnTo>
                    <a:lnTo>
                      <a:pt x="244" y="103"/>
                    </a:lnTo>
                    <a:lnTo>
                      <a:pt x="245" y="115"/>
                    </a:lnTo>
                    <a:lnTo>
                      <a:pt x="247" y="128"/>
                    </a:lnTo>
                    <a:lnTo>
                      <a:pt x="247" y="140"/>
                    </a:lnTo>
                    <a:lnTo>
                      <a:pt x="247" y="140"/>
                    </a:lnTo>
                    <a:lnTo>
                      <a:pt x="247" y="152"/>
                    </a:lnTo>
                    <a:lnTo>
                      <a:pt x="243" y="161"/>
                    </a:lnTo>
                    <a:lnTo>
                      <a:pt x="240" y="167"/>
                    </a:lnTo>
                    <a:lnTo>
                      <a:pt x="236" y="168"/>
                    </a:lnTo>
                    <a:lnTo>
                      <a:pt x="236" y="168"/>
                    </a:lnTo>
                    <a:lnTo>
                      <a:pt x="235" y="170"/>
                    </a:lnTo>
                    <a:lnTo>
                      <a:pt x="235" y="172"/>
                    </a:lnTo>
                    <a:lnTo>
                      <a:pt x="235" y="180"/>
                    </a:lnTo>
                    <a:lnTo>
                      <a:pt x="236" y="193"/>
                    </a:lnTo>
                    <a:lnTo>
                      <a:pt x="237" y="205"/>
                    </a:lnTo>
                    <a:lnTo>
                      <a:pt x="237" y="205"/>
                    </a:lnTo>
                    <a:lnTo>
                      <a:pt x="235" y="224"/>
                    </a:lnTo>
                    <a:lnTo>
                      <a:pt x="236" y="232"/>
                    </a:lnTo>
                    <a:lnTo>
                      <a:pt x="237" y="235"/>
                    </a:lnTo>
                    <a:lnTo>
                      <a:pt x="240" y="237"/>
                    </a:lnTo>
                    <a:lnTo>
                      <a:pt x="240" y="237"/>
                    </a:lnTo>
                    <a:lnTo>
                      <a:pt x="243" y="240"/>
                    </a:lnTo>
                    <a:lnTo>
                      <a:pt x="244" y="244"/>
                    </a:lnTo>
                    <a:lnTo>
                      <a:pt x="247" y="254"/>
                    </a:lnTo>
                    <a:lnTo>
                      <a:pt x="245" y="263"/>
                    </a:lnTo>
                    <a:lnTo>
                      <a:pt x="244" y="267"/>
                    </a:lnTo>
                    <a:lnTo>
                      <a:pt x="241" y="271"/>
                    </a:lnTo>
                    <a:lnTo>
                      <a:pt x="241" y="271"/>
                    </a:lnTo>
                    <a:lnTo>
                      <a:pt x="240" y="274"/>
                    </a:lnTo>
                    <a:lnTo>
                      <a:pt x="239" y="277"/>
                    </a:lnTo>
                    <a:lnTo>
                      <a:pt x="237" y="286"/>
                    </a:lnTo>
                    <a:lnTo>
                      <a:pt x="239" y="310"/>
                    </a:lnTo>
                    <a:lnTo>
                      <a:pt x="239" y="310"/>
                    </a:lnTo>
                    <a:lnTo>
                      <a:pt x="237" y="336"/>
                    </a:lnTo>
                    <a:lnTo>
                      <a:pt x="239" y="347"/>
                    </a:lnTo>
                    <a:lnTo>
                      <a:pt x="240" y="351"/>
                    </a:lnTo>
                    <a:lnTo>
                      <a:pt x="243" y="355"/>
                    </a:lnTo>
                    <a:lnTo>
                      <a:pt x="243" y="355"/>
                    </a:lnTo>
                    <a:lnTo>
                      <a:pt x="245" y="359"/>
                    </a:lnTo>
                    <a:lnTo>
                      <a:pt x="247" y="363"/>
                    </a:lnTo>
                    <a:lnTo>
                      <a:pt x="248" y="374"/>
                    </a:lnTo>
                    <a:lnTo>
                      <a:pt x="248" y="378"/>
                    </a:lnTo>
                    <a:lnTo>
                      <a:pt x="247" y="384"/>
                    </a:lnTo>
                    <a:lnTo>
                      <a:pt x="244" y="386"/>
                    </a:lnTo>
                    <a:lnTo>
                      <a:pt x="241" y="388"/>
                    </a:lnTo>
                    <a:lnTo>
                      <a:pt x="241" y="388"/>
                    </a:lnTo>
                    <a:lnTo>
                      <a:pt x="237" y="389"/>
                    </a:lnTo>
                    <a:lnTo>
                      <a:pt x="236" y="390"/>
                    </a:lnTo>
                    <a:lnTo>
                      <a:pt x="236" y="392"/>
                    </a:lnTo>
                    <a:lnTo>
                      <a:pt x="236" y="396"/>
                    </a:lnTo>
                    <a:lnTo>
                      <a:pt x="237" y="404"/>
                    </a:lnTo>
                    <a:lnTo>
                      <a:pt x="239" y="419"/>
                    </a:lnTo>
                    <a:lnTo>
                      <a:pt x="239" y="419"/>
                    </a:lnTo>
                    <a:lnTo>
                      <a:pt x="237" y="435"/>
                    </a:lnTo>
                    <a:lnTo>
                      <a:pt x="237" y="449"/>
                    </a:lnTo>
                    <a:lnTo>
                      <a:pt x="237" y="459"/>
                    </a:lnTo>
                    <a:lnTo>
                      <a:pt x="239" y="463"/>
                    </a:lnTo>
                    <a:lnTo>
                      <a:pt x="241" y="467"/>
                    </a:lnTo>
                    <a:lnTo>
                      <a:pt x="241" y="467"/>
                    </a:lnTo>
                    <a:lnTo>
                      <a:pt x="245" y="474"/>
                    </a:lnTo>
                    <a:lnTo>
                      <a:pt x="247" y="482"/>
                    </a:lnTo>
                    <a:lnTo>
                      <a:pt x="245" y="490"/>
                    </a:lnTo>
                    <a:lnTo>
                      <a:pt x="241" y="499"/>
                    </a:lnTo>
                    <a:lnTo>
                      <a:pt x="241" y="499"/>
                    </a:lnTo>
                    <a:lnTo>
                      <a:pt x="239" y="503"/>
                    </a:lnTo>
                    <a:lnTo>
                      <a:pt x="237" y="508"/>
                    </a:lnTo>
                    <a:lnTo>
                      <a:pt x="237" y="520"/>
                    </a:lnTo>
                    <a:lnTo>
                      <a:pt x="237" y="535"/>
                    </a:lnTo>
                    <a:lnTo>
                      <a:pt x="239" y="551"/>
                    </a:lnTo>
                    <a:lnTo>
                      <a:pt x="239" y="551"/>
                    </a:lnTo>
                    <a:lnTo>
                      <a:pt x="239" y="557"/>
                    </a:lnTo>
                    <a:lnTo>
                      <a:pt x="241" y="564"/>
                    </a:lnTo>
                    <a:lnTo>
                      <a:pt x="243" y="572"/>
                    </a:lnTo>
                    <a:lnTo>
                      <a:pt x="243" y="581"/>
                    </a:lnTo>
                    <a:lnTo>
                      <a:pt x="243" y="581"/>
                    </a:lnTo>
                    <a:lnTo>
                      <a:pt x="240" y="610"/>
                    </a:lnTo>
                    <a:lnTo>
                      <a:pt x="235" y="638"/>
                    </a:lnTo>
                    <a:lnTo>
                      <a:pt x="228" y="668"/>
                    </a:lnTo>
                    <a:lnTo>
                      <a:pt x="220" y="695"/>
                    </a:lnTo>
                    <a:lnTo>
                      <a:pt x="220" y="695"/>
                    </a:lnTo>
                    <a:lnTo>
                      <a:pt x="210" y="718"/>
                    </a:lnTo>
                    <a:lnTo>
                      <a:pt x="204" y="734"/>
                    </a:lnTo>
                    <a:lnTo>
                      <a:pt x="198" y="749"/>
                    </a:lnTo>
                    <a:lnTo>
                      <a:pt x="197" y="756"/>
                    </a:lnTo>
                    <a:lnTo>
                      <a:pt x="195" y="764"/>
                    </a:lnTo>
                    <a:lnTo>
                      <a:pt x="195" y="764"/>
                    </a:lnTo>
                    <a:lnTo>
                      <a:pt x="195" y="768"/>
                    </a:lnTo>
                    <a:lnTo>
                      <a:pt x="193" y="772"/>
                    </a:lnTo>
                    <a:lnTo>
                      <a:pt x="190" y="775"/>
                    </a:lnTo>
                    <a:lnTo>
                      <a:pt x="186" y="778"/>
                    </a:lnTo>
                    <a:lnTo>
                      <a:pt x="176" y="783"/>
                    </a:lnTo>
                    <a:lnTo>
                      <a:pt x="166" y="787"/>
                    </a:lnTo>
                    <a:lnTo>
                      <a:pt x="153" y="790"/>
                    </a:lnTo>
                    <a:lnTo>
                      <a:pt x="141" y="791"/>
                    </a:lnTo>
                    <a:lnTo>
                      <a:pt x="121" y="792"/>
                    </a:lnTo>
                    <a:lnTo>
                      <a:pt x="121" y="792"/>
                    </a:lnTo>
                    <a:close/>
                  </a:path>
                </a:pathLst>
              </a:custGeom>
              <a:solidFill>
                <a:srgbClr val="B1B1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Freeform 7"/>
              <p:cNvSpPr>
                <a:spLocks/>
              </p:cNvSpPr>
              <p:nvPr/>
            </p:nvSpPr>
            <p:spPr bwMode="auto">
              <a:xfrm>
                <a:off x="2700338" y="6330950"/>
                <a:ext cx="322263" cy="141288"/>
              </a:xfrm>
              <a:custGeom>
                <a:avLst/>
                <a:gdLst>
                  <a:gd name="T0" fmla="*/ 102 w 203"/>
                  <a:gd name="T1" fmla="*/ 0 h 89"/>
                  <a:gd name="T2" fmla="*/ 102 w 203"/>
                  <a:gd name="T3" fmla="*/ 0 h 89"/>
                  <a:gd name="T4" fmla="*/ 122 w 203"/>
                  <a:gd name="T5" fmla="*/ 1 h 89"/>
                  <a:gd name="T6" fmla="*/ 141 w 203"/>
                  <a:gd name="T7" fmla="*/ 4 h 89"/>
                  <a:gd name="T8" fmla="*/ 159 w 203"/>
                  <a:gd name="T9" fmla="*/ 8 h 89"/>
                  <a:gd name="T10" fmla="*/ 174 w 203"/>
                  <a:gd name="T11" fmla="*/ 13 h 89"/>
                  <a:gd name="T12" fmla="*/ 186 w 203"/>
                  <a:gd name="T13" fmla="*/ 20 h 89"/>
                  <a:gd name="T14" fmla="*/ 195 w 203"/>
                  <a:gd name="T15" fmla="*/ 27 h 89"/>
                  <a:gd name="T16" fmla="*/ 199 w 203"/>
                  <a:gd name="T17" fmla="*/ 31 h 89"/>
                  <a:gd name="T18" fmla="*/ 202 w 203"/>
                  <a:gd name="T19" fmla="*/ 36 h 89"/>
                  <a:gd name="T20" fmla="*/ 203 w 203"/>
                  <a:gd name="T21" fmla="*/ 40 h 89"/>
                  <a:gd name="T22" fmla="*/ 203 w 203"/>
                  <a:gd name="T23" fmla="*/ 44 h 89"/>
                  <a:gd name="T24" fmla="*/ 203 w 203"/>
                  <a:gd name="T25" fmla="*/ 44 h 89"/>
                  <a:gd name="T26" fmla="*/ 203 w 203"/>
                  <a:gd name="T27" fmla="*/ 50 h 89"/>
                  <a:gd name="T28" fmla="*/ 202 w 203"/>
                  <a:gd name="T29" fmla="*/ 54 h 89"/>
                  <a:gd name="T30" fmla="*/ 199 w 203"/>
                  <a:gd name="T31" fmla="*/ 58 h 89"/>
                  <a:gd name="T32" fmla="*/ 195 w 203"/>
                  <a:gd name="T33" fmla="*/ 62 h 89"/>
                  <a:gd name="T34" fmla="*/ 186 w 203"/>
                  <a:gd name="T35" fmla="*/ 70 h 89"/>
                  <a:gd name="T36" fmla="*/ 174 w 203"/>
                  <a:gd name="T37" fmla="*/ 77 h 89"/>
                  <a:gd name="T38" fmla="*/ 159 w 203"/>
                  <a:gd name="T39" fmla="*/ 82 h 89"/>
                  <a:gd name="T40" fmla="*/ 141 w 203"/>
                  <a:gd name="T41" fmla="*/ 86 h 89"/>
                  <a:gd name="T42" fmla="*/ 122 w 203"/>
                  <a:gd name="T43" fmla="*/ 89 h 89"/>
                  <a:gd name="T44" fmla="*/ 102 w 203"/>
                  <a:gd name="T45" fmla="*/ 89 h 89"/>
                  <a:gd name="T46" fmla="*/ 102 w 203"/>
                  <a:gd name="T47" fmla="*/ 89 h 89"/>
                  <a:gd name="T48" fmla="*/ 81 w 203"/>
                  <a:gd name="T49" fmla="*/ 89 h 89"/>
                  <a:gd name="T50" fmla="*/ 62 w 203"/>
                  <a:gd name="T51" fmla="*/ 86 h 89"/>
                  <a:gd name="T52" fmla="*/ 45 w 203"/>
                  <a:gd name="T53" fmla="*/ 82 h 89"/>
                  <a:gd name="T54" fmla="*/ 30 w 203"/>
                  <a:gd name="T55" fmla="*/ 77 h 89"/>
                  <a:gd name="T56" fmla="*/ 18 w 203"/>
                  <a:gd name="T57" fmla="*/ 70 h 89"/>
                  <a:gd name="T58" fmla="*/ 8 w 203"/>
                  <a:gd name="T59" fmla="*/ 62 h 89"/>
                  <a:gd name="T60" fmla="*/ 4 w 203"/>
                  <a:gd name="T61" fmla="*/ 58 h 89"/>
                  <a:gd name="T62" fmla="*/ 2 w 203"/>
                  <a:gd name="T63" fmla="*/ 54 h 89"/>
                  <a:gd name="T64" fmla="*/ 0 w 203"/>
                  <a:gd name="T65" fmla="*/ 50 h 89"/>
                  <a:gd name="T66" fmla="*/ 0 w 203"/>
                  <a:gd name="T67" fmla="*/ 44 h 89"/>
                  <a:gd name="T68" fmla="*/ 0 w 203"/>
                  <a:gd name="T69" fmla="*/ 44 h 89"/>
                  <a:gd name="T70" fmla="*/ 0 w 203"/>
                  <a:gd name="T71" fmla="*/ 40 h 89"/>
                  <a:gd name="T72" fmla="*/ 2 w 203"/>
                  <a:gd name="T73" fmla="*/ 36 h 89"/>
                  <a:gd name="T74" fmla="*/ 4 w 203"/>
                  <a:gd name="T75" fmla="*/ 31 h 89"/>
                  <a:gd name="T76" fmla="*/ 8 w 203"/>
                  <a:gd name="T77" fmla="*/ 27 h 89"/>
                  <a:gd name="T78" fmla="*/ 18 w 203"/>
                  <a:gd name="T79" fmla="*/ 20 h 89"/>
                  <a:gd name="T80" fmla="*/ 30 w 203"/>
                  <a:gd name="T81" fmla="*/ 13 h 89"/>
                  <a:gd name="T82" fmla="*/ 45 w 203"/>
                  <a:gd name="T83" fmla="*/ 8 h 89"/>
                  <a:gd name="T84" fmla="*/ 62 w 203"/>
                  <a:gd name="T85" fmla="*/ 4 h 89"/>
                  <a:gd name="T86" fmla="*/ 81 w 203"/>
                  <a:gd name="T87" fmla="*/ 1 h 89"/>
                  <a:gd name="T88" fmla="*/ 102 w 203"/>
                  <a:gd name="T89" fmla="*/ 0 h 89"/>
                  <a:gd name="T90" fmla="*/ 102 w 203"/>
                  <a:gd name="T91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03" h="89">
                    <a:moveTo>
                      <a:pt x="102" y="0"/>
                    </a:moveTo>
                    <a:lnTo>
                      <a:pt x="102" y="0"/>
                    </a:lnTo>
                    <a:lnTo>
                      <a:pt x="122" y="1"/>
                    </a:lnTo>
                    <a:lnTo>
                      <a:pt x="141" y="4"/>
                    </a:lnTo>
                    <a:lnTo>
                      <a:pt x="159" y="8"/>
                    </a:lnTo>
                    <a:lnTo>
                      <a:pt x="174" y="13"/>
                    </a:lnTo>
                    <a:lnTo>
                      <a:pt x="186" y="20"/>
                    </a:lnTo>
                    <a:lnTo>
                      <a:pt x="195" y="27"/>
                    </a:lnTo>
                    <a:lnTo>
                      <a:pt x="199" y="31"/>
                    </a:lnTo>
                    <a:lnTo>
                      <a:pt x="202" y="36"/>
                    </a:lnTo>
                    <a:lnTo>
                      <a:pt x="203" y="40"/>
                    </a:lnTo>
                    <a:lnTo>
                      <a:pt x="203" y="44"/>
                    </a:lnTo>
                    <a:lnTo>
                      <a:pt x="203" y="44"/>
                    </a:lnTo>
                    <a:lnTo>
                      <a:pt x="203" y="50"/>
                    </a:lnTo>
                    <a:lnTo>
                      <a:pt x="202" y="54"/>
                    </a:lnTo>
                    <a:lnTo>
                      <a:pt x="199" y="58"/>
                    </a:lnTo>
                    <a:lnTo>
                      <a:pt x="195" y="62"/>
                    </a:lnTo>
                    <a:lnTo>
                      <a:pt x="186" y="70"/>
                    </a:lnTo>
                    <a:lnTo>
                      <a:pt x="174" y="77"/>
                    </a:lnTo>
                    <a:lnTo>
                      <a:pt x="159" y="82"/>
                    </a:lnTo>
                    <a:lnTo>
                      <a:pt x="141" y="86"/>
                    </a:lnTo>
                    <a:lnTo>
                      <a:pt x="122" y="89"/>
                    </a:lnTo>
                    <a:lnTo>
                      <a:pt x="102" y="89"/>
                    </a:lnTo>
                    <a:lnTo>
                      <a:pt x="102" y="89"/>
                    </a:lnTo>
                    <a:lnTo>
                      <a:pt x="81" y="89"/>
                    </a:lnTo>
                    <a:lnTo>
                      <a:pt x="62" y="86"/>
                    </a:lnTo>
                    <a:lnTo>
                      <a:pt x="45" y="82"/>
                    </a:lnTo>
                    <a:lnTo>
                      <a:pt x="30" y="77"/>
                    </a:lnTo>
                    <a:lnTo>
                      <a:pt x="18" y="70"/>
                    </a:lnTo>
                    <a:lnTo>
                      <a:pt x="8" y="62"/>
                    </a:lnTo>
                    <a:lnTo>
                      <a:pt x="4" y="58"/>
                    </a:lnTo>
                    <a:lnTo>
                      <a:pt x="2" y="54"/>
                    </a:lnTo>
                    <a:lnTo>
                      <a:pt x="0" y="50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40"/>
                    </a:lnTo>
                    <a:lnTo>
                      <a:pt x="2" y="36"/>
                    </a:lnTo>
                    <a:lnTo>
                      <a:pt x="4" y="31"/>
                    </a:lnTo>
                    <a:lnTo>
                      <a:pt x="8" y="27"/>
                    </a:lnTo>
                    <a:lnTo>
                      <a:pt x="18" y="20"/>
                    </a:lnTo>
                    <a:lnTo>
                      <a:pt x="30" y="13"/>
                    </a:lnTo>
                    <a:lnTo>
                      <a:pt x="45" y="8"/>
                    </a:lnTo>
                    <a:lnTo>
                      <a:pt x="62" y="4"/>
                    </a:lnTo>
                    <a:lnTo>
                      <a:pt x="81" y="1"/>
                    </a:lnTo>
                    <a:lnTo>
                      <a:pt x="102" y="0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6C6C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8"/>
              <p:cNvSpPr>
                <a:spLocks/>
              </p:cNvSpPr>
              <p:nvPr/>
            </p:nvSpPr>
            <p:spPr bwMode="auto">
              <a:xfrm>
                <a:off x="2579688" y="6265863"/>
                <a:ext cx="563563" cy="157163"/>
              </a:xfrm>
              <a:custGeom>
                <a:avLst/>
                <a:gdLst>
                  <a:gd name="T0" fmla="*/ 178 w 355"/>
                  <a:gd name="T1" fmla="*/ 0 h 99"/>
                  <a:gd name="T2" fmla="*/ 178 w 355"/>
                  <a:gd name="T3" fmla="*/ 0 h 99"/>
                  <a:gd name="T4" fmla="*/ 213 w 355"/>
                  <a:gd name="T5" fmla="*/ 1 h 99"/>
                  <a:gd name="T6" fmla="*/ 247 w 355"/>
                  <a:gd name="T7" fmla="*/ 4 h 99"/>
                  <a:gd name="T8" fmla="*/ 277 w 355"/>
                  <a:gd name="T9" fmla="*/ 8 h 99"/>
                  <a:gd name="T10" fmla="*/ 302 w 355"/>
                  <a:gd name="T11" fmla="*/ 15 h 99"/>
                  <a:gd name="T12" fmla="*/ 324 w 355"/>
                  <a:gd name="T13" fmla="*/ 22 h 99"/>
                  <a:gd name="T14" fmla="*/ 333 w 355"/>
                  <a:gd name="T15" fmla="*/ 26 h 99"/>
                  <a:gd name="T16" fmla="*/ 340 w 355"/>
                  <a:gd name="T17" fmla="*/ 30 h 99"/>
                  <a:gd name="T18" fmla="*/ 347 w 355"/>
                  <a:gd name="T19" fmla="*/ 34 h 99"/>
                  <a:gd name="T20" fmla="*/ 351 w 355"/>
                  <a:gd name="T21" fmla="*/ 39 h 99"/>
                  <a:gd name="T22" fmla="*/ 354 w 355"/>
                  <a:gd name="T23" fmla="*/ 45 h 99"/>
                  <a:gd name="T24" fmla="*/ 355 w 355"/>
                  <a:gd name="T25" fmla="*/ 49 h 99"/>
                  <a:gd name="T26" fmla="*/ 355 w 355"/>
                  <a:gd name="T27" fmla="*/ 49 h 99"/>
                  <a:gd name="T28" fmla="*/ 354 w 355"/>
                  <a:gd name="T29" fmla="*/ 54 h 99"/>
                  <a:gd name="T30" fmla="*/ 351 w 355"/>
                  <a:gd name="T31" fmla="*/ 60 h 99"/>
                  <a:gd name="T32" fmla="*/ 347 w 355"/>
                  <a:gd name="T33" fmla="*/ 64 h 99"/>
                  <a:gd name="T34" fmla="*/ 340 w 355"/>
                  <a:gd name="T35" fmla="*/ 68 h 99"/>
                  <a:gd name="T36" fmla="*/ 333 w 355"/>
                  <a:gd name="T37" fmla="*/ 73 h 99"/>
                  <a:gd name="T38" fmla="*/ 324 w 355"/>
                  <a:gd name="T39" fmla="*/ 77 h 99"/>
                  <a:gd name="T40" fmla="*/ 302 w 355"/>
                  <a:gd name="T41" fmla="*/ 84 h 99"/>
                  <a:gd name="T42" fmla="*/ 277 w 355"/>
                  <a:gd name="T43" fmla="*/ 89 h 99"/>
                  <a:gd name="T44" fmla="*/ 247 w 355"/>
                  <a:gd name="T45" fmla="*/ 95 h 99"/>
                  <a:gd name="T46" fmla="*/ 213 w 355"/>
                  <a:gd name="T47" fmla="*/ 98 h 99"/>
                  <a:gd name="T48" fmla="*/ 178 w 355"/>
                  <a:gd name="T49" fmla="*/ 99 h 99"/>
                  <a:gd name="T50" fmla="*/ 178 w 355"/>
                  <a:gd name="T51" fmla="*/ 99 h 99"/>
                  <a:gd name="T52" fmla="*/ 143 w 355"/>
                  <a:gd name="T53" fmla="*/ 98 h 99"/>
                  <a:gd name="T54" fmla="*/ 109 w 355"/>
                  <a:gd name="T55" fmla="*/ 95 h 99"/>
                  <a:gd name="T56" fmla="*/ 79 w 355"/>
                  <a:gd name="T57" fmla="*/ 89 h 99"/>
                  <a:gd name="T58" fmla="*/ 53 w 355"/>
                  <a:gd name="T59" fmla="*/ 84 h 99"/>
                  <a:gd name="T60" fmla="*/ 31 w 355"/>
                  <a:gd name="T61" fmla="*/ 77 h 99"/>
                  <a:gd name="T62" fmla="*/ 22 w 355"/>
                  <a:gd name="T63" fmla="*/ 73 h 99"/>
                  <a:gd name="T64" fmla="*/ 15 w 355"/>
                  <a:gd name="T65" fmla="*/ 68 h 99"/>
                  <a:gd name="T66" fmla="*/ 8 w 355"/>
                  <a:gd name="T67" fmla="*/ 64 h 99"/>
                  <a:gd name="T68" fmla="*/ 4 w 355"/>
                  <a:gd name="T69" fmla="*/ 60 h 99"/>
                  <a:gd name="T70" fmla="*/ 2 w 355"/>
                  <a:gd name="T71" fmla="*/ 54 h 99"/>
                  <a:gd name="T72" fmla="*/ 0 w 355"/>
                  <a:gd name="T73" fmla="*/ 49 h 99"/>
                  <a:gd name="T74" fmla="*/ 0 w 355"/>
                  <a:gd name="T75" fmla="*/ 49 h 99"/>
                  <a:gd name="T76" fmla="*/ 2 w 355"/>
                  <a:gd name="T77" fmla="*/ 45 h 99"/>
                  <a:gd name="T78" fmla="*/ 4 w 355"/>
                  <a:gd name="T79" fmla="*/ 39 h 99"/>
                  <a:gd name="T80" fmla="*/ 8 w 355"/>
                  <a:gd name="T81" fmla="*/ 34 h 99"/>
                  <a:gd name="T82" fmla="*/ 15 w 355"/>
                  <a:gd name="T83" fmla="*/ 30 h 99"/>
                  <a:gd name="T84" fmla="*/ 22 w 355"/>
                  <a:gd name="T85" fmla="*/ 26 h 99"/>
                  <a:gd name="T86" fmla="*/ 31 w 355"/>
                  <a:gd name="T87" fmla="*/ 22 h 99"/>
                  <a:gd name="T88" fmla="*/ 53 w 355"/>
                  <a:gd name="T89" fmla="*/ 15 h 99"/>
                  <a:gd name="T90" fmla="*/ 79 w 355"/>
                  <a:gd name="T91" fmla="*/ 8 h 99"/>
                  <a:gd name="T92" fmla="*/ 109 w 355"/>
                  <a:gd name="T93" fmla="*/ 4 h 99"/>
                  <a:gd name="T94" fmla="*/ 143 w 355"/>
                  <a:gd name="T95" fmla="*/ 1 h 99"/>
                  <a:gd name="T96" fmla="*/ 178 w 355"/>
                  <a:gd name="T97" fmla="*/ 0 h 99"/>
                  <a:gd name="T98" fmla="*/ 178 w 355"/>
                  <a:gd name="T9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55" h="99">
                    <a:moveTo>
                      <a:pt x="178" y="0"/>
                    </a:moveTo>
                    <a:lnTo>
                      <a:pt x="178" y="0"/>
                    </a:lnTo>
                    <a:lnTo>
                      <a:pt x="213" y="1"/>
                    </a:lnTo>
                    <a:lnTo>
                      <a:pt x="247" y="4"/>
                    </a:lnTo>
                    <a:lnTo>
                      <a:pt x="277" y="8"/>
                    </a:lnTo>
                    <a:lnTo>
                      <a:pt x="302" y="15"/>
                    </a:lnTo>
                    <a:lnTo>
                      <a:pt x="324" y="22"/>
                    </a:lnTo>
                    <a:lnTo>
                      <a:pt x="333" y="26"/>
                    </a:lnTo>
                    <a:lnTo>
                      <a:pt x="340" y="30"/>
                    </a:lnTo>
                    <a:lnTo>
                      <a:pt x="347" y="34"/>
                    </a:lnTo>
                    <a:lnTo>
                      <a:pt x="351" y="39"/>
                    </a:lnTo>
                    <a:lnTo>
                      <a:pt x="354" y="45"/>
                    </a:lnTo>
                    <a:lnTo>
                      <a:pt x="355" y="49"/>
                    </a:lnTo>
                    <a:lnTo>
                      <a:pt x="355" y="49"/>
                    </a:lnTo>
                    <a:lnTo>
                      <a:pt x="354" y="54"/>
                    </a:lnTo>
                    <a:lnTo>
                      <a:pt x="351" y="60"/>
                    </a:lnTo>
                    <a:lnTo>
                      <a:pt x="347" y="64"/>
                    </a:lnTo>
                    <a:lnTo>
                      <a:pt x="340" y="68"/>
                    </a:lnTo>
                    <a:lnTo>
                      <a:pt x="333" y="73"/>
                    </a:lnTo>
                    <a:lnTo>
                      <a:pt x="324" y="77"/>
                    </a:lnTo>
                    <a:lnTo>
                      <a:pt x="302" y="84"/>
                    </a:lnTo>
                    <a:lnTo>
                      <a:pt x="277" y="89"/>
                    </a:lnTo>
                    <a:lnTo>
                      <a:pt x="247" y="95"/>
                    </a:lnTo>
                    <a:lnTo>
                      <a:pt x="213" y="98"/>
                    </a:lnTo>
                    <a:lnTo>
                      <a:pt x="178" y="99"/>
                    </a:lnTo>
                    <a:lnTo>
                      <a:pt x="178" y="99"/>
                    </a:lnTo>
                    <a:lnTo>
                      <a:pt x="143" y="98"/>
                    </a:lnTo>
                    <a:lnTo>
                      <a:pt x="109" y="95"/>
                    </a:lnTo>
                    <a:lnTo>
                      <a:pt x="79" y="89"/>
                    </a:lnTo>
                    <a:lnTo>
                      <a:pt x="53" y="84"/>
                    </a:lnTo>
                    <a:lnTo>
                      <a:pt x="31" y="77"/>
                    </a:lnTo>
                    <a:lnTo>
                      <a:pt x="22" y="73"/>
                    </a:lnTo>
                    <a:lnTo>
                      <a:pt x="15" y="68"/>
                    </a:lnTo>
                    <a:lnTo>
                      <a:pt x="8" y="64"/>
                    </a:lnTo>
                    <a:lnTo>
                      <a:pt x="4" y="60"/>
                    </a:lnTo>
                    <a:lnTo>
                      <a:pt x="2" y="54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5"/>
                    </a:lnTo>
                    <a:lnTo>
                      <a:pt x="4" y="39"/>
                    </a:lnTo>
                    <a:lnTo>
                      <a:pt x="8" y="34"/>
                    </a:lnTo>
                    <a:lnTo>
                      <a:pt x="15" y="30"/>
                    </a:lnTo>
                    <a:lnTo>
                      <a:pt x="22" y="26"/>
                    </a:lnTo>
                    <a:lnTo>
                      <a:pt x="31" y="22"/>
                    </a:lnTo>
                    <a:lnTo>
                      <a:pt x="53" y="15"/>
                    </a:lnTo>
                    <a:lnTo>
                      <a:pt x="79" y="8"/>
                    </a:lnTo>
                    <a:lnTo>
                      <a:pt x="109" y="4"/>
                    </a:lnTo>
                    <a:lnTo>
                      <a:pt x="143" y="1"/>
                    </a:lnTo>
                    <a:lnTo>
                      <a:pt x="178" y="0"/>
                    </a:lnTo>
                    <a:lnTo>
                      <a:pt x="178" y="0"/>
                    </a:lnTo>
                    <a:close/>
                  </a:path>
                </a:pathLst>
              </a:custGeom>
              <a:solidFill>
                <a:srgbClr val="5757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Freeform 9"/>
              <p:cNvSpPr>
                <a:spLocks/>
              </p:cNvSpPr>
              <p:nvPr/>
            </p:nvSpPr>
            <p:spPr bwMode="auto">
              <a:xfrm>
                <a:off x="2505076" y="6310313"/>
                <a:ext cx="714375" cy="58738"/>
              </a:xfrm>
              <a:custGeom>
                <a:avLst/>
                <a:gdLst>
                  <a:gd name="T0" fmla="*/ 207 w 450"/>
                  <a:gd name="T1" fmla="*/ 37 h 37"/>
                  <a:gd name="T2" fmla="*/ 207 w 450"/>
                  <a:gd name="T3" fmla="*/ 37 h 37"/>
                  <a:gd name="T4" fmla="*/ 149 w 450"/>
                  <a:gd name="T5" fmla="*/ 37 h 37"/>
                  <a:gd name="T6" fmla="*/ 115 w 450"/>
                  <a:gd name="T7" fmla="*/ 34 h 37"/>
                  <a:gd name="T8" fmla="*/ 83 w 450"/>
                  <a:gd name="T9" fmla="*/ 32 h 37"/>
                  <a:gd name="T10" fmla="*/ 53 w 450"/>
                  <a:gd name="T11" fmla="*/ 29 h 37"/>
                  <a:gd name="T12" fmla="*/ 27 w 450"/>
                  <a:gd name="T13" fmla="*/ 23 h 37"/>
                  <a:gd name="T14" fmla="*/ 18 w 450"/>
                  <a:gd name="T15" fmla="*/ 21 h 37"/>
                  <a:gd name="T16" fmla="*/ 9 w 450"/>
                  <a:gd name="T17" fmla="*/ 18 h 37"/>
                  <a:gd name="T18" fmla="*/ 5 w 450"/>
                  <a:gd name="T19" fmla="*/ 15 h 37"/>
                  <a:gd name="T20" fmla="*/ 3 w 450"/>
                  <a:gd name="T21" fmla="*/ 11 h 37"/>
                  <a:gd name="T22" fmla="*/ 3 w 450"/>
                  <a:gd name="T23" fmla="*/ 11 h 37"/>
                  <a:gd name="T24" fmla="*/ 0 w 450"/>
                  <a:gd name="T25" fmla="*/ 2 h 37"/>
                  <a:gd name="T26" fmla="*/ 0 w 450"/>
                  <a:gd name="T27" fmla="*/ 2 h 37"/>
                  <a:gd name="T28" fmla="*/ 19 w 450"/>
                  <a:gd name="T29" fmla="*/ 7 h 37"/>
                  <a:gd name="T30" fmla="*/ 42 w 450"/>
                  <a:gd name="T31" fmla="*/ 10 h 37"/>
                  <a:gd name="T32" fmla="*/ 69 w 450"/>
                  <a:gd name="T33" fmla="*/ 14 h 37"/>
                  <a:gd name="T34" fmla="*/ 97 w 450"/>
                  <a:gd name="T35" fmla="*/ 15 h 37"/>
                  <a:gd name="T36" fmla="*/ 156 w 450"/>
                  <a:gd name="T37" fmla="*/ 19 h 37"/>
                  <a:gd name="T38" fmla="*/ 206 w 450"/>
                  <a:gd name="T39" fmla="*/ 19 h 37"/>
                  <a:gd name="T40" fmla="*/ 206 w 450"/>
                  <a:gd name="T41" fmla="*/ 19 h 37"/>
                  <a:gd name="T42" fmla="*/ 263 w 450"/>
                  <a:gd name="T43" fmla="*/ 18 h 37"/>
                  <a:gd name="T44" fmla="*/ 332 w 450"/>
                  <a:gd name="T45" fmla="*/ 15 h 37"/>
                  <a:gd name="T46" fmla="*/ 367 w 450"/>
                  <a:gd name="T47" fmla="*/ 13 h 37"/>
                  <a:gd name="T48" fmla="*/ 399 w 450"/>
                  <a:gd name="T49" fmla="*/ 10 h 37"/>
                  <a:gd name="T50" fmla="*/ 428 w 450"/>
                  <a:gd name="T51" fmla="*/ 6 h 37"/>
                  <a:gd name="T52" fmla="*/ 450 w 450"/>
                  <a:gd name="T53" fmla="*/ 0 h 37"/>
                  <a:gd name="T54" fmla="*/ 450 w 450"/>
                  <a:gd name="T55" fmla="*/ 0 h 37"/>
                  <a:gd name="T56" fmla="*/ 447 w 450"/>
                  <a:gd name="T57" fmla="*/ 11 h 37"/>
                  <a:gd name="T58" fmla="*/ 447 w 450"/>
                  <a:gd name="T59" fmla="*/ 11 h 37"/>
                  <a:gd name="T60" fmla="*/ 444 w 450"/>
                  <a:gd name="T61" fmla="*/ 15 h 37"/>
                  <a:gd name="T62" fmla="*/ 437 w 450"/>
                  <a:gd name="T63" fmla="*/ 18 h 37"/>
                  <a:gd name="T64" fmla="*/ 429 w 450"/>
                  <a:gd name="T65" fmla="*/ 21 h 37"/>
                  <a:gd name="T66" fmla="*/ 417 w 450"/>
                  <a:gd name="T67" fmla="*/ 23 h 37"/>
                  <a:gd name="T68" fmla="*/ 386 w 450"/>
                  <a:gd name="T69" fmla="*/ 29 h 37"/>
                  <a:gd name="T70" fmla="*/ 351 w 450"/>
                  <a:gd name="T71" fmla="*/ 32 h 37"/>
                  <a:gd name="T72" fmla="*/ 311 w 450"/>
                  <a:gd name="T73" fmla="*/ 34 h 37"/>
                  <a:gd name="T74" fmla="*/ 272 w 450"/>
                  <a:gd name="T75" fmla="*/ 37 h 37"/>
                  <a:gd name="T76" fmla="*/ 207 w 450"/>
                  <a:gd name="T77" fmla="*/ 37 h 37"/>
                  <a:gd name="T78" fmla="*/ 207 w 450"/>
                  <a:gd name="T79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50" h="37">
                    <a:moveTo>
                      <a:pt x="207" y="37"/>
                    </a:moveTo>
                    <a:lnTo>
                      <a:pt x="207" y="37"/>
                    </a:lnTo>
                    <a:lnTo>
                      <a:pt x="149" y="37"/>
                    </a:lnTo>
                    <a:lnTo>
                      <a:pt x="115" y="34"/>
                    </a:lnTo>
                    <a:lnTo>
                      <a:pt x="83" y="32"/>
                    </a:lnTo>
                    <a:lnTo>
                      <a:pt x="53" y="29"/>
                    </a:lnTo>
                    <a:lnTo>
                      <a:pt x="27" y="23"/>
                    </a:lnTo>
                    <a:lnTo>
                      <a:pt x="18" y="21"/>
                    </a:lnTo>
                    <a:lnTo>
                      <a:pt x="9" y="18"/>
                    </a:lnTo>
                    <a:lnTo>
                      <a:pt x="5" y="15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9" y="7"/>
                    </a:lnTo>
                    <a:lnTo>
                      <a:pt x="42" y="10"/>
                    </a:lnTo>
                    <a:lnTo>
                      <a:pt x="69" y="14"/>
                    </a:lnTo>
                    <a:lnTo>
                      <a:pt x="97" y="15"/>
                    </a:lnTo>
                    <a:lnTo>
                      <a:pt x="156" y="19"/>
                    </a:lnTo>
                    <a:lnTo>
                      <a:pt x="206" y="19"/>
                    </a:lnTo>
                    <a:lnTo>
                      <a:pt x="206" y="19"/>
                    </a:lnTo>
                    <a:lnTo>
                      <a:pt x="263" y="18"/>
                    </a:lnTo>
                    <a:lnTo>
                      <a:pt x="332" y="15"/>
                    </a:lnTo>
                    <a:lnTo>
                      <a:pt x="367" y="13"/>
                    </a:lnTo>
                    <a:lnTo>
                      <a:pt x="399" y="10"/>
                    </a:lnTo>
                    <a:lnTo>
                      <a:pt x="428" y="6"/>
                    </a:lnTo>
                    <a:lnTo>
                      <a:pt x="450" y="0"/>
                    </a:lnTo>
                    <a:lnTo>
                      <a:pt x="450" y="0"/>
                    </a:lnTo>
                    <a:lnTo>
                      <a:pt x="447" y="11"/>
                    </a:lnTo>
                    <a:lnTo>
                      <a:pt x="447" y="11"/>
                    </a:lnTo>
                    <a:lnTo>
                      <a:pt x="444" y="15"/>
                    </a:lnTo>
                    <a:lnTo>
                      <a:pt x="437" y="18"/>
                    </a:lnTo>
                    <a:lnTo>
                      <a:pt x="429" y="21"/>
                    </a:lnTo>
                    <a:lnTo>
                      <a:pt x="417" y="23"/>
                    </a:lnTo>
                    <a:lnTo>
                      <a:pt x="386" y="29"/>
                    </a:lnTo>
                    <a:lnTo>
                      <a:pt x="351" y="32"/>
                    </a:lnTo>
                    <a:lnTo>
                      <a:pt x="311" y="34"/>
                    </a:lnTo>
                    <a:lnTo>
                      <a:pt x="272" y="37"/>
                    </a:lnTo>
                    <a:lnTo>
                      <a:pt x="207" y="37"/>
                    </a:lnTo>
                    <a:lnTo>
                      <a:pt x="207" y="37"/>
                    </a:lnTo>
                    <a:close/>
                  </a:path>
                </a:pathLst>
              </a:custGeom>
              <a:solidFill>
                <a:srgbClr val="4B4B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10"/>
              <p:cNvSpPr>
                <a:spLocks/>
              </p:cNvSpPr>
              <p:nvPr/>
            </p:nvSpPr>
            <p:spPr bwMode="auto">
              <a:xfrm>
                <a:off x="2212976" y="5440363"/>
                <a:ext cx="1306513" cy="96838"/>
              </a:xfrm>
              <a:custGeom>
                <a:avLst/>
                <a:gdLst>
                  <a:gd name="T0" fmla="*/ 20 w 823"/>
                  <a:gd name="T1" fmla="*/ 37 h 61"/>
                  <a:gd name="T2" fmla="*/ 788 w 823"/>
                  <a:gd name="T3" fmla="*/ 0 h 61"/>
                  <a:gd name="T4" fmla="*/ 788 w 823"/>
                  <a:gd name="T5" fmla="*/ 0 h 61"/>
                  <a:gd name="T6" fmla="*/ 788 w 823"/>
                  <a:gd name="T7" fmla="*/ 4 h 61"/>
                  <a:gd name="T8" fmla="*/ 791 w 823"/>
                  <a:gd name="T9" fmla="*/ 7 h 61"/>
                  <a:gd name="T10" fmla="*/ 795 w 823"/>
                  <a:gd name="T11" fmla="*/ 10 h 61"/>
                  <a:gd name="T12" fmla="*/ 804 w 823"/>
                  <a:gd name="T13" fmla="*/ 12 h 61"/>
                  <a:gd name="T14" fmla="*/ 804 w 823"/>
                  <a:gd name="T15" fmla="*/ 12 h 61"/>
                  <a:gd name="T16" fmla="*/ 810 w 823"/>
                  <a:gd name="T17" fmla="*/ 15 h 61"/>
                  <a:gd name="T18" fmla="*/ 816 w 823"/>
                  <a:gd name="T19" fmla="*/ 16 h 61"/>
                  <a:gd name="T20" fmla="*/ 820 w 823"/>
                  <a:gd name="T21" fmla="*/ 19 h 61"/>
                  <a:gd name="T22" fmla="*/ 823 w 823"/>
                  <a:gd name="T23" fmla="*/ 23 h 61"/>
                  <a:gd name="T24" fmla="*/ 0 w 823"/>
                  <a:gd name="T25" fmla="*/ 61 h 61"/>
                  <a:gd name="T26" fmla="*/ 0 w 823"/>
                  <a:gd name="T27" fmla="*/ 61 h 61"/>
                  <a:gd name="T28" fmla="*/ 8 w 823"/>
                  <a:gd name="T29" fmla="*/ 58 h 61"/>
                  <a:gd name="T30" fmla="*/ 8 w 823"/>
                  <a:gd name="T31" fmla="*/ 58 h 61"/>
                  <a:gd name="T32" fmla="*/ 15 w 823"/>
                  <a:gd name="T33" fmla="*/ 57 h 61"/>
                  <a:gd name="T34" fmla="*/ 20 w 823"/>
                  <a:gd name="T35" fmla="*/ 54 h 61"/>
                  <a:gd name="T36" fmla="*/ 23 w 823"/>
                  <a:gd name="T37" fmla="*/ 52 h 61"/>
                  <a:gd name="T38" fmla="*/ 24 w 823"/>
                  <a:gd name="T39" fmla="*/ 49 h 61"/>
                  <a:gd name="T40" fmla="*/ 24 w 823"/>
                  <a:gd name="T41" fmla="*/ 46 h 61"/>
                  <a:gd name="T42" fmla="*/ 23 w 823"/>
                  <a:gd name="T43" fmla="*/ 43 h 61"/>
                  <a:gd name="T44" fmla="*/ 20 w 823"/>
                  <a:gd name="T45" fmla="*/ 37 h 61"/>
                  <a:gd name="T46" fmla="*/ 20 w 823"/>
                  <a:gd name="T47" fmla="*/ 37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823" h="61">
                    <a:moveTo>
                      <a:pt x="20" y="37"/>
                    </a:moveTo>
                    <a:lnTo>
                      <a:pt x="788" y="0"/>
                    </a:lnTo>
                    <a:lnTo>
                      <a:pt x="788" y="0"/>
                    </a:lnTo>
                    <a:lnTo>
                      <a:pt x="788" y="4"/>
                    </a:lnTo>
                    <a:lnTo>
                      <a:pt x="791" y="7"/>
                    </a:lnTo>
                    <a:lnTo>
                      <a:pt x="795" y="10"/>
                    </a:lnTo>
                    <a:lnTo>
                      <a:pt x="804" y="12"/>
                    </a:lnTo>
                    <a:lnTo>
                      <a:pt x="804" y="12"/>
                    </a:lnTo>
                    <a:lnTo>
                      <a:pt x="810" y="15"/>
                    </a:lnTo>
                    <a:lnTo>
                      <a:pt x="816" y="16"/>
                    </a:lnTo>
                    <a:lnTo>
                      <a:pt x="820" y="19"/>
                    </a:lnTo>
                    <a:lnTo>
                      <a:pt x="823" y="23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8" y="58"/>
                    </a:lnTo>
                    <a:lnTo>
                      <a:pt x="8" y="58"/>
                    </a:lnTo>
                    <a:lnTo>
                      <a:pt x="15" y="57"/>
                    </a:lnTo>
                    <a:lnTo>
                      <a:pt x="20" y="54"/>
                    </a:lnTo>
                    <a:lnTo>
                      <a:pt x="23" y="52"/>
                    </a:lnTo>
                    <a:lnTo>
                      <a:pt x="24" y="49"/>
                    </a:lnTo>
                    <a:lnTo>
                      <a:pt x="24" y="46"/>
                    </a:lnTo>
                    <a:lnTo>
                      <a:pt x="23" y="43"/>
                    </a:lnTo>
                    <a:lnTo>
                      <a:pt x="20" y="37"/>
                    </a:lnTo>
                    <a:lnTo>
                      <a:pt x="20" y="37"/>
                    </a:lnTo>
                    <a:close/>
                  </a:path>
                </a:pathLst>
              </a:custGeom>
              <a:solidFill>
                <a:srgbClr val="6C6C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Freeform 11"/>
              <p:cNvSpPr>
                <a:spLocks/>
              </p:cNvSpPr>
              <p:nvPr/>
            </p:nvSpPr>
            <p:spPr bwMode="auto">
              <a:xfrm>
                <a:off x="2189163" y="5332413"/>
                <a:ext cx="1325563" cy="100013"/>
              </a:xfrm>
              <a:custGeom>
                <a:avLst/>
                <a:gdLst>
                  <a:gd name="T0" fmla="*/ 0 w 835"/>
                  <a:gd name="T1" fmla="*/ 40 h 63"/>
                  <a:gd name="T2" fmla="*/ 835 w 835"/>
                  <a:gd name="T3" fmla="*/ 0 h 63"/>
                  <a:gd name="T4" fmla="*/ 835 w 835"/>
                  <a:gd name="T5" fmla="*/ 0 h 63"/>
                  <a:gd name="T6" fmla="*/ 829 w 835"/>
                  <a:gd name="T7" fmla="*/ 6 h 63"/>
                  <a:gd name="T8" fmla="*/ 821 w 835"/>
                  <a:gd name="T9" fmla="*/ 9 h 63"/>
                  <a:gd name="T10" fmla="*/ 812 w 835"/>
                  <a:gd name="T11" fmla="*/ 11 h 63"/>
                  <a:gd name="T12" fmla="*/ 806 w 835"/>
                  <a:gd name="T13" fmla="*/ 11 h 63"/>
                  <a:gd name="T14" fmla="*/ 806 w 835"/>
                  <a:gd name="T15" fmla="*/ 11 h 63"/>
                  <a:gd name="T16" fmla="*/ 800 w 835"/>
                  <a:gd name="T17" fmla="*/ 13 h 63"/>
                  <a:gd name="T18" fmla="*/ 800 w 835"/>
                  <a:gd name="T19" fmla="*/ 14 h 63"/>
                  <a:gd name="T20" fmla="*/ 800 w 835"/>
                  <a:gd name="T21" fmla="*/ 17 h 63"/>
                  <a:gd name="T22" fmla="*/ 802 w 835"/>
                  <a:gd name="T23" fmla="*/ 21 h 63"/>
                  <a:gd name="T24" fmla="*/ 804 w 835"/>
                  <a:gd name="T25" fmla="*/ 26 h 63"/>
                  <a:gd name="T26" fmla="*/ 42 w 835"/>
                  <a:gd name="T27" fmla="*/ 63 h 63"/>
                  <a:gd name="T28" fmla="*/ 42 w 835"/>
                  <a:gd name="T29" fmla="*/ 63 h 63"/>
                  <a:gd name="T30" fmla="*/ 42 w 835"/>
                  <a:gd name="T31" fmla="*/ 60 h 63"/>
                  <a:gd name="T32" fmla="*/ 41 w 835"/>
                  <a:gd name="T33" fmla="*/ 60 h 63"/>
                  <a:gd name="T34" fmla="*/ 36 w 835"/>
                  <a:gd name="T35" fmla="*/ 59 h 63"/>
                  <a:gd name="T36" fmla="*/ 36 w 835"/>
                  <a:gd name="T37" fmla="*/ 59 h 63"/>
                  <a:gd name="T38" fmla="*/ 27 w 835"/>
                  <a:gd name="T39" fmla="*/ 57 h 63"/>
                  <a:gd name="T40" fmla="*/ 16 w 835"/>
                  <a:gd name="T41" fmla="*/ 53 h 63"/>
                  <a:gd name="T42" fmla="*/ 7 w 835"/>
                  <a:gd name="T43" fmla="*/ 48 h 63"/>
                  <a:gd name="T44" fmla="*/ 3 w 835"/>
                  <a:gd name="T45" fmla="*/ 44 h 63"/>
                  <a:gd name="T46" fmla="*/ 0 w 835"/>
                  <a:gd name="T47" fmla="*/ 40 h 63"/>
                  <a:gd name="T48" fmla="*/ 0 w 835"/>
                  <a:gd name="T49" fmla="*/ 4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35" h="63">
                    <a:moveTo>
                      <a:pt x="0" y="40"/>
                    </a:moveTo>
                    <a:lnTo>
                      <a:pt x="835" y="0"/>
                    </a:lnTo>
                    <a:lnTo>
                      <a:pt x="835" y="0"/>
                    </a:lnTo>
                    <a:lnTo>
                      <a:pt x="829" y="6"/>
                    </a:lnTo>
                    <a:lnTo>
                      <a:pt x="821" y="9"/>
                    </a:lnTo>
                    <a:lnTo>
                      <a:pt x="812" y="11"/>
                    </a:lnTo>
                    <a:lnTo>
                      <a:pt x="806" y="11"/>
                    </a:lnTo>
                    <a:lnTo>
                      <a:pt x="806" y="11"/>
                    </a:lnTo>
                    <a:lnTo>
                      <a:pt x="800" y="13"/>
                    </a:lnTo>
                    <a:lnTo>
                      <a:pt x="800" y="14"/>
                    </a:lnTo>
                    <a:lnTo>
                      <a:pt x="800" y="17"/>
                    </a:lnTo>
                    <a:lnTo>
                      <a:pt x="802" y="21"/>
                    </a:lnTo>
                    <a:lnTo>
                      <a:pt x="804" y="26"/>
                    </a:lnTo>
                    <a:lnTo>
                      <a:pt x="42" y="63"/>
                    </a:lnTo>
                    <a:lnTo>
                      <a:pt x="42" y="63"/>
                    </a:lnTo>
                    <a:lnTo>
                      <a:pt x="42" y="60"/>
                    </a:lnTo>
                    <a:lnTo>
                      <a:pt x="41" y="60"/>
                    </a:lnTo>
                    <a:lnTo>
                      <a:pt x="36" y="59"/>
                    </a:lnTo>
                    <a:lnTo>
                      <a:pt x="36" y="59"/>
                    </a:lnTo>
                    <a:lnTo>
                      <a:pt x="27" y="57"/>
                    </a:lnTo>
                    <a:lnTo>
                      <a:pt x="16" y="53"/>
                    </a:lnTo>
                    <a:lnTo>
                      <a:pt x="7" y="48"/>
                    </a:lnTo>
                    <a:lnTo>
                      <a:pt x="3" y="44"/>
                    </a:lnTo>
                    <a:lnTo>
                      <a:pt x="0" y="4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6C6C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12"/>
              <p:cNvSpPr>
                <a:spLocks/>
              </p:cNvSpPr>
              <p:nvPr/>
            </p:nvSpPr>
            <p:spPr bwMode="auto">
              <a:xfrm>
                <a:off x="2216151" y="5529263"/>
                <a:ext cx="1268413" cy="96838"/>
              </a:xfrm>
              <a:custGeom>
                <a:avLst/>
                <a:gdLst>
                  <a:gd name="T0" fmla="*/ 0 w 799"/>
                  <a:gd name="T1" fmla="*/ 36 h 61"/>
                  <a:gd name="T2" fmla="*/ 795 w 799"/>
                  <a:gd name="T3" fmla="*/ 0 h 61"/>
                  <a:gd name="T4" fmla="*/ 795 w 799"/>
                  <a:gd name="T5" fmla="*/ 0 h 61"/>
                  <a:gd name="T6" fmla="*/ 794 w 799"/>
                  <a:gd name="T7" fmla="*/ 4 h 61"/>
                  <a:gd name="T8" fmla="*/ 795 w 799"/>
                  <a:gd name="T9" fmla="*/ 10 h 61"/>
                  <a:gd name="T10" fmla="*/ 799 w 799"/>
                  <a:gd name="T11" fmla="*/ 23 h 61"/>
                  <a:gd name="T12" fmla="*/ 11 w 799"/>
                  <a:gd name="T13" fmla="*/ 61 h 61"/>
                  <a:gd name="T14" fmla="*/ 11 w 799"/>
                  <a:gd name="T15" fmla="*/ 61 h 61"/>
                  <a:gd name="T16" fmla="*/ 13 w 799"/>
                  <a:gd name="T17" fmla="*/ 52 h 61"/>
                  <a:gd name="T18" fmla="*/ 13 w 799"/>
                  <a:gd name="T19" fmla="*/ 46 h 61"/>
                  <a:gd name="T20" fmla="*/ 11 w 799"/>
                  <a:gd name="T21" fmla="*/ 43 h 61"/>
                  <a:gd name="T22" fmla="*/ 10 w 799"/>
                  <a:gd name="T23" fmla="*/ 40 h 61"/>
                  <a:gd name="T24" fmla="*/ 6 w 799"/>
                  <a:gd name="T25" fmla="*/ 39 h 61"/>
                  <a:gd name="T26" fmla="*/ 0 w 799"/>
                  <a:gd name="T27" fmla="*/ 36 h 61"/>
                  <a:gd name="T28" fmla="*/ 0 w 799"/>
                  <a:gd name="T29" fmla="*/ 36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99" h="61">
                    <a:moveTo>
                      <a:pt x="0" y="36"/>
                    </a:moveTo>
                    <a:lnTo>
                      <a:pt x="795" y="0"/>
                    </a:lnTo>
                    <a:lnTo>
                      <a:pt x="795" y="0"/>
                    </a:lnTo>
                    <a:lnTo>
                      <a:pt x="794" y="4"/>
                    </a:lnTo>
                    <a:lnTo>
                      <a:pt x="795" y="10"/>
                    </a:lnTo>
                    <a:lnTo>
                      <a:pt x="799" y="23"/>
                    </a:lnTo>
                    <a:lnTo>
                      <a:pt x="11" y="61"/>
                    </a:lnTo>
                    <a:lnTo>
                      <a:pt x="11" y="61"/>
                    </a:lnTo>
                    <a:lnTo>
                      <a:pt x="13" y="52"/>
                    </a:lnTo>
                    <a:lnTo>
                      <a:pt x="13" y="46"/>
                    </a:lnTo>
                    <a:lnTo>
                      <a:pt x="11" y="43"/>
                    </a:lnTo>
                    <a:lnTo>
                      <a:pt x="10" y="40"/>
                    </a:lnTo>
                    <a:lnTo>
                      <a:pt x="6" y="39"/>
                    </a:lnTo>
                    <a:lnTo>
                      <a:pt x="0" y="36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6C6C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auto">
              <a:xfrm>
                <a:off x="2227263" y="5614988"/>
                <a:ext cx="1285875" cy="96838"/>
              </a:xfrm>
              <a:custGeom>
                <a:avLst/>
                <a:gdLst>
                  <a:gd name="T0" fmla="*/ 3 w 810"/>
                  <a:gd name="T1" fmla="*/ 36 h 61"/>
                  <a:gd name="T2" fmla="*/ 788 w 810"/>
                  <a:gd name="T3" fmla="*/ 0 h 61"/>
                  <a:gd name="T4" fmla="*/ 788 w 810"/>
                  <a:gd name="T5" fmla="*/ 0 h 61"/>
                  <a:gd name="T6" fmla="*/ 788 w 810"/>
                  <a:gd name="T7" fmla="*/ 5 h 61"/>
                  <a:gd name="T8" fmla="*/ 790 w 810"/>
                  <a:gd name="T9" fmla="*/ 11 h 61"/>
                  <a:gd name="T10" fmla="*/ 795 w 810"/>
                  <a:gd name="T11" fmla="*/ 16 h 61"/>
                  <a:gd name="T12" fmla="*/ 803 w 810"/>
                  <a:gd name="T13" fmla="*/ 20 h 61"/>
                  <a:gd name="T14" fmla="*/ 803 w 810"/>
                  <a:gd name="T15" fmla="*/ 20 h 61"/>
                  <a:gd name="T16" fmla="*/ 810 w 810"/>
                  <a:gd name="T17" fmla="*/ 23 h 61"/>
                  <a:gd name="T18" fmla="*/ 0 w 810"/>
                  <a:gd name="T19" fmla="*/ 61 h 61"/>
                  <a:gd name="T20" fmla="*/ 0 w 810"/>
                  <a:gd name="T21" fmla="*/ 61 h 61"/>
                  <a:gd name="T22" fmla="*/ 4 w 810"/>
                  <a:gd name="T23" fmla="*/ 55 h 61"/>
                  <a:gd name="T24" fmla="*/ 6 w 810"/>
                  <a:gd name="T25" fmla="*/ 50 h 61"/>
                  <a:gd name="T26" fmla="*/ 4 w 810"/>
                  <a:gd name="T27" fmla="*/ 43 h 61"/>
                  <a:gd name="T28" fmla="*/ 3 w 810"/>
                  <a:gd name="T29" fmla="*/ 36 h 61"/>
                  <a:gd name="T30" fmla="*/ 3 w 810"/>
                  <a:gd name="T31" fmla="*/ 36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10" h="61">
                    <a:moveTo>
                      <a:pt x="3" y="36"/>
                    </a:moveTo>
                    <a:lnTo>
                      <a:pt x="788" y="0"/>
                    </a:lnTo>
                    <a:lnTo>
                      <a:pt x="788" y="0"/>
                    </a:lnTo>
                    <a:lnTo>
                      <a:pt x="788" y="5"/>
                    </a:lnTo>
                    <a:lnTo>
                      <a:pt x="790" y="11"/>
                    </a:lnTo>
                    <a:lnTo>
                      <a:pt x="795" y="16"/>
                    </a:lnTo>
                    <a:lnTo>
                      <a:pt x="803" y="20"/>
                    </a:lnTo>
                    <a:lnTo>
                      <a:pt x="803" y="20"/>
                    </a:lnTo>
                    <a:lnTo>
                      <a:pt x="810" y="23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4" y="55"/>
                    </a:lnTo>
                    <a:lnTo>
                      <a:pt x="6" y="50"/>
                    </a:lnTo>
                    <a:lnTo>
                      <a:pt x="4" y="43"/>
                    </a:lnTo>
                    <a:lnTo>
                      <a:pt x="3" y="36"/>
                    </a:lnTo>
                    <a:lnTo>
                      <a:pt x="3" y="36"/>
                    </a:lnTo>
                    <a:close/>
                  </a:path>
                </a:pathLst>
              </a:custGeom>
              <a:solidFill>
                <a:srgbClr val="6C6C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auto">
              <a:xfrm>
                <a:off x="2219326" y="5713413"/>
                <a:ext cx="1262063" cy="96838"/>
              </a:xfrm>
              <a:custGeom>
                <a:avLst/>
                <a:gdLst>
                  <a:gd name="T0" fmla="*/ 0 w 795"/>
                  <a:gd name="T1" fmla="*/ 38 h 61"/>
                  <a:gd name="T2" fmla="*/ 788 w 795"/>
                  <a:gd name="T3" fmla="*/ 0 h 61"/>
                  <a:gd name="T4" fmla="*/ 788 w 795"/>
                  <a:gd name="T5" fmla="*/ 0 h 61"/>
                  <a:gd name="T6" fmla="*/ 792 w 795"/>
                  <a:gd name="T7" fmla="*/ 8 h 61"/>
                  <a:gd name="T8" fmla="*/ 795 w 795"/>
                  <a:gd name="T9" fmla="*/ 15 h 61"/>
                  <a:gd name="T10" fmla="*/ 795 w 795"/>
                  <a:gd name="T11" fmla="*/ 22 h 61"/>
                  <a:gd name="T12" fmla="*/ 795 w 795"/>
                  <a:gd name="T13" fmla="*/ 22 h 61"/>
                  <a:gd name="T14" fmla="*/ 795 w 795"/>
                  <a:gd name="T15" fmla="*/ 24 h 61"/>
                  <a:gd name="T16" fmla="*/ 9 w 795"/>
                  <a:gd name="T17" fmla="*/ 61 h 61"/>
                  <a:gd name="T18" fmla="*/ 9 w 795"/>
                  <a:gd name="T19" fmla="*/ 61 h 61"/>
                  <a:gd name="T20" fmla="*/ 11 w 795"/>
                  <a:gd name="T21" fmla="*/ 56 h 61"/>
                  <a:gd name="T22" fmla="*/ 13 w 795"/>
                  <a:gd name="T23" fmla="*/ 50 h 61"/>
                  <a:gd name="T24" fmla="*/ 17 w 795"/>
                  <a:gd name="T25" fmla="*/ 43 h 61"/>
                  <a:gd name="T26" fmla="*/ 17 w 795"/>
                  <a:gd name="T27" fmla="*/ 41 h 61"/>
                  <a:gd name="T28" fmla="*/ 15 w 795"/>
                  <a:gd name="T29" fmla="*/ 39 h 61"/>
                  <a:gd name="T30" fmla="*/ 9 w 795"/>
                  <a:gd name="T31" fmla="*/ 38 h 61"/>
                  <a:gd name="T32" fmla="*/ 0 w 795"/>
                  <a:gd name="T33" fmla="*/ 38 h 61"/>
                  <a:gd name="T34" fmla="*/ 0 w 795"/>
                  <a:gd name="T35" fmla="*/ 3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95" h="61">
                    <a:moveTo>
                      <a:pt x="0" y="38"/>
                    </a:moveTo>
                    <a:lnTo>
                      <a:pt x="788" y="0"/>
                    </a:lnTo>
                    <a:lnTo>
                      <a:pt x="788" y="0"/>
                    </a:lnTo>
                    <a:lnTo>
                      <a:pt x="792" y="8"/>
                    </a:lnTo>
                    <a:lnTo>
                      <a:pt x="795" y="15"/>
                    </a:lnTo>
                    <a:lnTo>
                      <a:pt x="795" y="22"/>
                    </a:lnTo>
                    <a:lnTo>
                      <a:pt x="795" y="22"/>
                    </a:lnTo>
                    <a:lnTo>
                      <a:pt x="795" y="24"/>
                    </a:lnTo>
                    <a:lnTo>
                      <a:pt x="9" y="61"/>
                    </a:lnTo>
                    <a:lnTo>
                      <a:pt x="9" y="61"/>
                    </a:lnTo>
                    <a:lnTo>
                      <a:pt x="11" y="56"/>
                    </a:lnTo>
                    <a:lnTo>
                      <a:pt x="13" y="50"/>
                    </a:lnTo>
                    <a:lnTo>
                      <a:pt x="17" y="43"/>
                    </a:lnTo>
                    <a:lnTo>
                      <a:pt x="17" y="41"/>
                    </a:lnTo>
                    <a:lnTo>
                      <a:pt x="15" y="39"/>
                    </a:lnTo>
                    <a:lnTo>
                      <a:pt x="9" y="38"/>
                    </a:lnTo>
                    <a:lnTo>
                      <a:pt x="0" y="38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6C6C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Freeform 15"/>
              <p:cNvSpPr>
                <a:spLocks/>
              </p:cNvSpPr>
              <p:nvPr/>
            </p:nvSpPr>
            <p:spPr bwMode="auto">
              <a:xfrm>
                <a:off x="2214563" y="5803900"/>
                <a:ext cx="1306513" cy="96838"/>
              </a:xfrm>
              <a:custGeom>
                <a:avLst/>
                <a:gdLst>
                  <a:gd name="T0" fmla="*/ 15 w 823"/>
                  <a:gd name="T1" fmla="*/ 36 h 61"/>
                  <a:gd name="T2" fmla="*/ 794 w 823"/>
                  <a:gd name="T3" fmla="*/ 0 h 61"/>
                  <a:gd name="T4" fmla="*/ 794 w 823"/>
                  <a:gd name="T5" fmla="*/ 0 h 61"/>
                  <a:gd name="T6" fmla="*/ 794 w 823"/>
                  <a:gd name="T7" fmla="*/ 4 h 61"/>
                  <a:gd name="T8" fmla="*/ 796 w 823"/>
                  <a:gd name="T9" fmla="*/ 7 h 61"/>
                  <a:gd name="T10" fmla="*/ 800 w 823"/>
                  <a:gd name="T11" fmla="*/ 11 h 61"/>
                  <a:gd name="T12" fmla="*/ 807 w 823"/>
                  <a:gd name="T13" fmla="*/ 13 h 61"/>
                  <a:gd name="T14" fmla="*/ 807 w 823"/>
                  <a:gd name="T15" fmla="*/ 13 h 61"/>
                  <a:gd name="T16" fmla="*/ 817 w 823"/>
                  <a:gd name="T17" fmla="*/ 18 h 61"/>
                  <a:gd name="T18" fmla="*/ 823 w 823"/>
                  <a:gd name="T19" fmla="*/ 22 h 61"/>
                  <a:gd name="T20" fmla="*/ 0 w 823"/>
                  <a:gd name="T21" fmla="*/ 61 h 61"/>
                  <a:gd name="T22" fmla="*/ 0 w 823"/>
                  <a:gd name="T23" fmla="*/ 61 h 61"/>
                  <a:gd name="T24" fmla="*/ 3 w 823"/>
                  <a:gd name="T25" fmla="*/ 59 h 61"/>
                  <a:gd name="T26" fmla="*/ 3 w 823"/>
                  <a:gd name="T27" fmla="*/ 59 h 61"/>
                  <a:gd name="T28" fmla="*/ 11 w 823"/>
                  <a:gd name="T29" fmla="*/ 55 h 61"/>
                  <a:gd name="T30" fmla="*/ 14 w 823"/>
                  <a:gd name="T31" fmla="*/ 53 h 61"/>
                  <a:gd name="T32" fmla="*/ 15 w 823"/>
                  <a:gd name="T33" fmla="*/ 50 h 61"/>
                  <a:gd name="T34" fmla="*/ 16 w 823"/>
                  <a:gd name="T35" fmla="*/ 43 h 61"/>
                  <a:gd name="T36" fmla="*/ 15 w 823"/>
                  <a:gd name="T37" fmla="*/ 36 h 61"/>
                  <a:gd name="T38" fmla="*/ 15 w 823"/>
                  <a:gd name="T39" fmla="*/ 36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23" h="61">
                    <a:moveTo>
                      <a:pt x="15" y="36"/>
                    </a:moveTo>
                    <a:lnTo>
                      <a:pt x="794" y="0"/>
                    </a:lnTo>
                    <a:lnTo>
                      <a:pt x="794" y="0"/>
                    </a:lnTo>
                    <a:lnTo>
                      <a:pt x="794" y="4"/>
                    </a:lnTo>
                    <a:lnTo>
                      <a:pt x="796" y="7"/>
                    </a:lnTo>
                    <a:lnTo>
                      <a:pt x="800" y="11"/>
                    </a:lnTo>
                    <a:lnTo>
                      <a:pt x="807" y="13"/>
                    </a:lnTo>
                    <a:lnTo>
                      <a:pt x="807" y="13"/>
                    </a:lnTo>
                    <a:lnTo>
                      <a:pt x="817" y="18"/>
                    </a:lnTo>
                    <a:lnTo>
                      <a:pt x="823" y="22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3" y="59"/>
                    </a:lnTo>
                    <a:lnTo>
                      <a:pt x="3" y="59"/>
                    </a:lnTo>
                    <a:lnTo>
                      <a:pt x="11" y="55"/>
                    </a:lnTo>
                    <a:lnTo>
                      <a:pt x="14" y="53"/>
                    </a:lnTo>
                    <a:lnTo>
                      <a:pt x="15" y="50"/>
                    </a:lnTo>
                    <a:lnTo>
                      <a:pt x="16" y="43"/>
                    </a:lnTo>
                    <a:lnTo>
                      <a:pt x="15" y="36"/>
                    </a:lnTo>
                    <a:lnTo>
                      <a:pt x="15" y="36"/>
                    </a:lnTo>
                    <a:close/>
                  </a:path>
                </a:pathLst>
              </a:custGeom>
              <a:solidFill>
                <a:srgbClr val="6C6C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Freeform 16"/>
              <p:cNvSpPr>
                <a:spLocks/>
              </p:cNvSpPr>
              <p:nvPr/>
            </p:nvSpPr>
            <p:spPr bwMode="auto">
              <a:xfrm>
                <a:off x="2227263" y="5895975"/>
                <a:ext cx="1250950" cy="96838"/>
              </a:xfrm>
              <a:custGeom>
                <a:avLst/>
                <a:gdLst>
                  <a:gd name="T0" fmla="*/ 0 w 788"/>
                  <a:gd name="T1" fmla="*/ 37 h 61"/>
                  <a:gd name="T2" fmla="*/ 786 w 788"/>
                  <a:gd name="T3" fmla="*/ 0 h 61"/>
                  <a:gd name="T4" fmla="*/ 786 w 788"/>
                  <a:gd name="T5" fmla="*/ 0 h 61"/>
                  <a:gd name="T6" fmla="*/ 784 w 788"/>
                  <a:gd name="T7" fmla="*/ 6 h 61"/>
                  <a:gd name="T8" fmla="*/ 786 w 788"/>
                  <a:gd name="T9" fmla="*/ 11 h 61"/>
                  <a:gd name="T10" fmla="*/ 788 w 788"/>
                  <a:gd name="T11" fmla="*/ 25 h 61"/>
                  <a:gd name="T12" fmla="*/ 7 w 788"/>
                  <a:gd name="T13" fmla="*/ 61 h 61"/>
                  <a:gd name="T14" fmla="*/ 7 w 788"/>
                  <a:gd name="T15" fmla="*/ 61 h 61"/>
                  <a:gd name="T16" fmla="*/ 8 w 788"/>
                  <a:gd name="T17" fmla="*/ 54 h 61"/>
                  <a:gd name="T18" fmla="*/ 8 w 788"/>
                  <a:gd name="T19" fmla="*/ 48 h 61"/>
                  <a:gd name="T20" fmla="*/ 6 w 788"/>
                  <a:gd name="T21" fmla="*/ 42 h 61"/>
                  <a:gd name="T22" fmla="*/ 0 w 788"/>
                  <a:gd name="T23" fmla="*/ 37 h 61"/>
                  <a:gd name="T24" fmla="*/ 0 w 788"/>
                  <a:gd name="T25" fmla="*/ 37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61">
                    <a:moveTo>
                      <a:pt x="0" y="37"/>
                    </a:moveTo>
                    <a:lnTo>
                      <a:pt x="786" y="0"/>
                    </a:lnTo>
                    <a:lnTo>
                      <a:pt x="786" y="0"/>
                    </a:lnTo>
                    <a:lnTo>
                      <a:pt x="784" y="6"/>
                    </a:lnTo>
                    <a:lnTo>
                      <a:pt x="786" y="11"/>
                    </a:lnTo>
                    <a:lnTo>
                      <a:pt x="788" y="25"/>
                    </a:lnTo>
                    <a:lnTo>
                      <a:pt x="7" y="61"/>
                    </a:lnTo>
                    <a:lnTo>
                      <a:pt x="7" y="61"/>
                    </a:lnTo>
                    <a:lnTo>
                      <a:pt x="8" y="54"/>
                    </a:lnTo>
                    <a:lnTo>
                      <a:pt x="8" y="48"/>
                    </a:lnTo>
                    <a:lnTo>
                      <a:pt x="6" y="42"/>
                    </a:lnTo>
                    <a:lnTo>
                      <a:pt x="0" y="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6C6C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Freeform 17"/>
              <p:cNvSpPr>
                <a:spLocks/>
              </p:cNvSpPr>
              <p:nvPr/>
            </p:nvSpPr>
            <p:spPr bwMode="auto">
              <a:xfrm>
                <a:off x="2246313" y="6029325"/>
                <a:ext cx="1254125" cy="311150"/>
              </a:xfrm>
              <a:custGeom>
                <a:avLst/>
                <a:gdLst>
                  <a:gd name="T0" fmla="*/ 370 w 790"/>
                  <a:gd name="T1" fmla="*/ 196 h 196"/>
                  <a:gd name="T2" fmla="*/ 370 w 790"/>
                  <a:gd name="T3" fmla="*/ 196 h 196"/>
                  <a:gd name="T4" fmla="*/ 305 w 790"/>
                  <a:gd name="T5" fmla="*/ 195 h 196"/>
                  <a:gd name="T6" fmla="*/ 269 w 790"/>
                  <a:gd name="T7" fmla="*/ 194 h 196"/>
                  <a:gd name="T8" fmla="*/ 233 w 790"/>
                  <a:gd name="T9" fmla="*/ 191 h 196"/>
                  <a:gd name="T10" fmla="*/ 201 w 790"/>
                  <a:gd name="T11" fmla="*/ 187 h 196"/>
                  <a:gd name="T12" fmla="*/ 172 w 790"/>
                  <a:gd name="T13" fmla="*/ 182 h 196"/>
                  <a:gd name="T14" fmla="*/ 163 w 790"/>
                  <a:gd name="T15" fmla="*/ 179 h 196"/>
                  <a:gd name="T16" fmla="*/ 155 w 790"/>
                  <a:gd name="T17" fmla="*/ 176 h 196"/>
                  <a:gd name="T18" fmla="*/ 148 w 790"/>
                  <a:gd name="T19" fmla="*/ 172 h 196"/>
                  <a:gd name="T20" fmla="*/ 147 w 790"/>
                  <a:gd name="T21" fmla="*/ 168 h 196"/>
                  <a:gd name="T22" fmla="*/ 147 w 790"/>
                  <a:gd name="T23" fmla="*/ 168 h 196"/>
                  <a:gd name="T24" fmla="*/ 144 w 790"/>
                  <a:gd name="T25" fmla="*/ 160 h 196"/>
                  <a:gd name="T26" fmla="*/ 140 w 790"/>
                  <a:gd name="T27" fmla="*/ 153 h 196"/>
                  <a:gd name="T28" fmla="*/ 133 w 790"/>
                  <a:gd name="T29" fmla="*/ 145 h 196"/>
                  <a:gd name="T30" fmla="*/ 125 w 790"/>
                  <a:gd name="T31" fmla="*/ 138 h 196"/>
                  <a:gd name="T32" fmla="*/ 99 w 790"/>
                  <a:gd name="T33" fmla="*/ 121 h 196"/>
                  <a:gd name="T34" fmla="*/ 64 w 790"/>
                  <a:gd name="T35" fmla="*/ 99 h 196"/>
                  <a:gd name="T36" fmla="*/ 64 w 790"/>
                  <a:gd name="T37" fmla="*/ 99 h 196"/>
                  <a:gd name="T38" fmla="*/ 52 w 790"/>
                  <a:gd name="T39" fmla="*/ 92 h 196"/>
                  <a:gd name="T40" fmla="*/ 42 w 790"/>
                  <a:gd name="T41" fmla="*/ 84 h 196"/>
                  <a:gd name="T42" fmla="*/ 33 w 790"/>
                  <a:gd name="T43" fmla="*/ 76 h 196"/>
                  <a:gd name="T44" fmla="*/ 23 w 790"/>
                  <a:gd name="T45" fmla="*/ 68 h 196"/>
                  <a:gd name="T46" fmla="*/ 11 w 790"/>
                  <a:gd name="T47" fmla="*/ 53 h 196"/>
                  <a:gd name="T48" fmla="*/ 0 w 790"/>
                  <a:gd name="T49" fmla="*/ 37 h 196"/>
                  <a:gd name="T50" fmla="*/ 790 w 790"/>
                  <a:gd name="T51" fmla="*/ 0 h 196"/>
                  <a:gd name="T52" fmla="*/ 790 w 790"/>
                  <a:gd name="T53" fmla="*/ 0 h 196"/>
                  <a:gd name="T54" fmla="*/ 786 w 790"/>
                  <a:gd name="T55" fmla="*/ 12 h 196"/>
                  <a:gd name="T56" fmla="*/ 778 w 790"/>
                  <a:gd name="T57" fmla="*/ 24 h 196"/>
                  <a:gd name="T58" fmla="*/ 770 w 790"/>
                  <a:gd name="T59" fmla="*/ 38 h 196"/>
                  <a:gd name="T60" fmla="*/ 760 w 790"/>
                  <a:gd name="T61" fmla="*/ 50 h 196"/>
                  <a:gd name="T62" fmla="*/ 749 w 790"/>
                  <a:gd name="T63" fmla="*/ 62 h 196"/>
                  <a:gd name="T64" fmla="*/ 738 w 790"/>
                  <a:gd name="T65" fmla="*/ 76 h 196"/>
                  <a:gd name="T66" fmla="*/ 711 w 790"/>
                  <a:gd name="T67" fmla="*/ 99 h 196"/>
                  <a:gd name="T68" fmla="*/ 711 w 790"/>
                  <a:gd name="T69" fmla="*/ 99 h 196"/>
                  <a:gd name="T70" fmla="*/ 696 w 790"/>
                  <a:gd name="T71" fmla="*/ 111 h 196"/>
                  <a:gd name="T72" fmla="*/ 682 w 790"/>
                  <a:gd name="T73" fmla="*/ 122 h 196"/>
                  <a:gd name="T74" fmla="*/ 657 w 790"/>
                  <a:gd name="T75" fmla="*/ 138 h 196"/>
                  <a:gd name="T76" fmla="*/ 646 w 790"/>
                  <a:gd name="T77" fmla="*/ 146 h 196"/>
                  <a:gd name="T78" fmla="*/ 638 w 790"/>
                  <a:gd name="T79" fmla="*/ 153 h 196"/>
                  <a:gd name="T80" fmla="*/ 633 w 790"/>
                  <a:gd name="T81" fmla="*/ 160 h 196"/>
                  <a:gd name="T82" fmla="*/ 630 w 790"/>
                  <a:gd name="T83" fmla="*/ 168 h 196"/>
                  <a:gd name="T84" fmla="*/ 630 w 790"/>
                  <a:gd name="T85" fmla="*/ 168 h 196"/>
                  <a:gd name="T86" fmla="*/ 629 w 790"/>
                  <a:gd name="T87" fmla="*/ 169 h 196"/>
                  <a:gd name="T88" fmla="*/ 627 w 790"/>
                  <a:gd name="T89" fmla="*/ 172 h 196"/>
                  <a:gd name="T90" fmla="*/ 621 w 790"/>
                  <a:gd name="T91" fmla="*/ 176 h 196"/>
                  <a:gd name="T92" fmla="*/ 610 w 790"/>
                  <a:gd name="T93" fmla="*/ 179 h 196"/>
                  <a:gd name="T94" fmla="*/ 598 w 790"/>
                  <a:gd name="T95" fmla="*/ 182 h 196"/>
                  <a:gd name="T96" fmla="*/ 564 w 790"/>
                  <a:gd name="T97" fmla="*/ 187 h 196"/>
                  <a:gd name="T98" fmla="*/ 525 w 790"/>
                  <a:gd name="T99" fmla="*/ 191 h 196"/>
                  <a:gd name="T100" fmla="*/ 483 w 790"/>
                  <a:gd name="T101" fmla="*/ 194 h 196"/>
                  <a:gd name="T102" fmla="*/ 439 w 790"/>
                  <a:gd name="T103" fmla="*/ 195 h 196"/>
                  <a:gd name="T104" fmla="*/ 370 w 790"/>
                  <a:gd name="T105" fmla="*/ 196 h 196"/>
                  <a:gd name="T106" fmla="*/ 370 w 790"/>
                  <a:gd name="T107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90" h="196">
                    <a:moveTo>
                      <a:pt x="370" y="196"/>
                    </a:moveTo>
                    <a:lnTo>
                      <a:pt x="370" y="196"/>
                    </a:lnTo>
                    <a:lnTo>
                      <a:pt x="305" y="195"/>
                    </a:lnTo>
                    <a:lnTo>
                      <a:pt x="269" y="194"/>
                    </a:lnTo>
                    <a:lnTo>
                      <a:pt x="233" y="191"/>
                    </a:lnTo>
                    <a:lnTo>
                      <a:pt x="201" y="187"/>
                    </a:lnTo>
                    <a:lnTo>
                      <a:pt x="172" y="182"/>
                    </a:lnTo>
                    <a:lnTo>
                      <a:pt x="163" y="179"/>
                    </a:lnTo>
                    <a:lnTo>
                      <a:pt x="155" y="176"/>
                    </a:lnTo>
                    <a:lnTo>
                      <a:pt x="148" y="172"/>
                    </a:lnTo>
                    <a:lnTo>
                      <a:pt x="147" y="168"/>
                    </a:lnTo>
                    <a:lnTo>
                      <a:pt x="147" y="168"/>
                    </a:lnTo>
                    <a:lnTo>
                      <a:pt x="144" y="160"/>
                    </a:lnTo>
                    <a:lnTo>
                      <a:pt x="140" y="153"/>
                    </a:lnTo>
                    <a:lnTo>
                      <a:pt x="133" y="145"/>
                    </a:lnTo>
                    <a:lnTo>
                      <a:pt x="125" y="138"/>
                    </a:lnTo>
                    <a:lnTo>
                      <a:pt x="99" y="121"/>
                    </a:lnTo>
                    <a:lnTo>
                      <a:pt x="64" y="99"/>
                    </a:lnTo>
                    <a:lnTo>
                      <a:pt x="64" y="99"/>
                    </a:lnTo>
                    <a:lnTo>
                      <a:pt x="52" y="92"/>
                    </a:lnTo>
                    <a:lnTo>
                      <a:pt x="42" y="84"/>
                    </a:lnTo>
                    <a:lnTo>
                      <a:pt x="33" y="76"/>
                    </a:lnTo>
                    <a:lnTo>
                      <a:pt x="23" y="68"/>
                    </a:lnTo>
                    <a:lnTo>
                      <a:pt x="11" y="53"/>
                    </a:lnTo>
                    <a:lnTo>
                      <a:pt x="0" y="37"/>
                    </a:lnTo>
                    <a:lnTo>
                      <a:pt x="790" y="0"/>
                    </a:lnTo>
                    <a:lnTo>
                      <a:pt x="790" y="0"/>
                    </a:lnTo>
                    <a:lnTo>
                      <a:pt x="786" y="12"/>
                    </a:lnTo>
                    <a:lnTo>
                      <a:pt x="778" y="24"/>
                    </a:lnTo>
                    <a:lnTo>
                      <a:pt x="770" y="38"/>
                    </a:lnTo>
                    <a:lnTo>
                      <a:pt x="760" y="50"/>
                    </a:lnTo>
                    <a:lnTo>
                      <a:pt x="749" y="62"/>
                    </a:lnTo>
                    <a:lnTo>
                      <a:pt x="738" y="76"/>
                    </a:lnTo>
                    <a:lnTo>
                      <a:pt x="711" y="99"/>
                    </a:lnTo>
                    <a:lnTo>
                      <a:pt x="711" y="99"/>
                    </a:lnTo>
                    <a:lnTo>
                      <a:pt x="696" y="111"/>
                    </a:lnTo>
                    <a:lnTo>
                      <a:pt x="682" y="122"/>
                    </a:lnTo>
                    <a:lnTo>
                      <a:pt x="657" y="138"/>
                    </a:lnTo>
                    <a:lnTo>
                      <a:pt x="646" y="146"/>
                    </a:lnTo>
                    <a:lnTo>
                      <a:pt x="638" y="153"/>
                    </a:lnTo>
                    <a:lnTo>
                      <a:pt x="633" y="160"/>
                    </a:lnTo>
                    <a:lnTo>
                      <a:pt x="630" y="168"/>
                    </a:lnTo>
                    <a:lnTo>
                      <a:pt x="630" y="168"/>
                    </a:lnTo>
                    <a:lnTo>
                      <a:pt x="629" y="169"/>
                    </a:lnTo>
                    <a:lnTo>
                      <a:pt x="627" y="172"/>
                    </a:lnTo>
                    <a:lnTo>
                      <a:pt x="621" y="176"/>
                    </a:lnTo>
                    <a:lnTo>
                      <a:pt x="610" y="179"/>
                    </a:lnTo>
                    <a:lnTo>
                      <a:pt x="598" y="182"/>
                    </a:lnTo>
                    <a:lnTo>
                      <a:pt x="564" y="187"/>
                    </a:lnTo>
                    <a:lnTo>
                      <a:pt x="525" y="191"/>
                    </a:lnTo>
                    <a:lnTo>
                      <a:pt x="483" y="194"/>
                    </a:lnTo>
                    <a:lnTo>
                      <a:pt x="439" y="195"/>
                    </a:lnTo>
                    <a:lnTo>
                      <a:pt x="370" y="196"/>
                    </a:lnTo>
                    <a:lnTo>
                      <a:pt x="370" y="196"/>
                    </a:lnTo>
                    <a:close/>
                  </a:path>
                </a:pathLst>
              </a:custGeom>
              <a:solidFill>
                <a:srgbClr val="6C6C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Freeform 18"/>
              <p:cNvSpPr>
                <a:spLocks/>
              </p:cNvSpPr>
              <p:nvPr/>
            </p:nvSpPr>
            <p:spPr bwMode="auto">
              <a:xfrm>
                <a:off x="2470151" y="6061075"/>
                <a:ext cx="361950" cy="279400"/>
              </a:xfrm>
              <a:custGeom>
                <a:avLst/>
                <a:gdLst>
                  <a:gd name="T0" fmla="*/ 82 w 228"/>
                  <a:gd name="T1" fmla="*/ 170 h 176"/>
                  <a:gd name="T2" fmla="*/ 82 w 228"/>
                  <a:gd name="T3" fmla="*/ 170 h 176"/>
                  <a:gd name="T4" fmla="*/ 73 w 228"/>
                  <a:gd name="T5" fmla="*/ 149 h 176"/>
                  <a:gd name="T6" fmla="*/ 65 w 228"/>
                  <a:gd name="T7" fmla="*/ 130 h 176"/>
                  <a:gd name="T8" fmla="*/ 52 w 228"/>
                  <a:gd name="T9" fmla="*/ 109 h 176"/>
                  <a:gd name="T10" fmla="*/ 34 w 228"/>
                  <a:gd name="T11" fmla="*/ 80 h 176"/>
                  <a:gd name="T12" fmla="*/ 34 w 228"/>
                  <a:gd name="T13" fmla="*/ 80 h 176"/>
                  <a:gd name="T14" fmla="*/ 25 w 228"/>
                  <a:gd name="T15" fmla="*/ 64 h 176"/>
                  <a:gd name="T16" fmla="*/ 15 w 228"/>
                  <a:gd name="T17" fmla="*/ 46 h 176"/>
                  <a:gd name="T18" fmla="*/ 0 w 228"/>
                  <a:gd name="T19" fmla="*/ 10 h 176"/>
                  <a:gd name="T20" fmla="*/ 225 w 228"/>
                  <a:gd name="T21" fmla="*/ 0 h 176"/>
                  <a:gd name="T22" fmla="*/ 225 w 228"/>
                  <a:gd name="T23" fmla="*/ 0 h 176"/>
                  <a:gd name="T24" fmla="*/ 228 w 228"/>
                  <a:gd name="T25" fmla="*/ 41 h 176"/>
                  <a:gd name="T26" fmla="*/ 228 w 228"/>
                  <a:gd name="T27" fmla="*/ 80 h 176"/>
                  <a:gd name="T28" fmla="*/ 228 w 228"/>
                  <a:gd name="T29" fmla="*/ 80 h 176"/>
                  <a:gd name="T30" fmla="*/ 226 w 228"/>
                  <a:gd name="T31" fmla="*/ 110 h 176"/>
                  <a:gd name="T32" fmla="*/ 224 w 228"/>
                  <a:gd name="T33" fmla="*/ 133 h 176"/>
                  <a:gd name="T34" fmla="*/ 224 w 228"/>
                  <a:gd name="T35" fmla="*/ 152 h 176"/>
                  <a:gd name="T36" fmla="*/ 224 w 228"/>
                  <a:gd name="T37" fmla="*/ 162 h 176"/>
                  <a:gd name="T38" fmla="*/ 226 w 228"/>
                  <a:gd name="T39" fmla="*/ 172 h 176"/>
                  <a:gd name="T40" fmla="*/ 226 w 228"/>
                  <a:gd name="T41" fmla="*/ 172 h 176"/>
                  <a:gd name="T42" fmla="*/ 226 w 228"/>
                  <a:gd name="T43" fmla="*/ 176 h 176"/>
                  <a:gd name="T44" fmla="*/ 226 w 228"/>
                  <a:gd name="T45" fmla="*/ 176 h 176"/>
                  <a:gd name="T46" fmla="*/ 157 w 228"/>
                  <a:gd name="T47" fmla="*/ 175 h 176"/>
                  <a:gd name="T48" fmla="*/ 118 w 228"/>
                  <a:gd name="T49" fmla="*/ 172 h 176"/>
                  <a:gd name="T50" fmla="*/ 82 w 228"/>
                  <a:gd name="T51" fmla="*/ 170 h 176"/>
                  <a:gd name="T52" fmla="*/ 82 w 228"/>
                  <a:gd name="T53" fmla="*/ 17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28" h="176">
                    <a:moveTo>
                      <a:pt x="82" y="170"/>
                    </a:moveTo>
                    <a:lnTo>
                      <a:pt x="82" y="170"/>
                    </a:lnTo>
                    <a:lnTo>
                      <a:pt x="73" y="149"/>
                    </a:lnTo>
                    <a:lnTo>
                      <a:pt x="65" y="130"/>
                    </a:lnTo>
                    <a:lnTo>
                      <a:pt x="52" y="109"/>
                    </a:lnTo>
                    <a:lnTo>
                      <a:pt x="34" y="80"/>
                    </a:lnTo>
                    <a:lnTo>
                      <a:pt x="34" y="80"/>
                    </a:lnTo>
                    <a:lnTo>
                      <a:pt x="25" y="64"/>
                    </a:lnTo>
                    <a:lnTo>
                      <a:pt x="15" y="46"/>
                    </a:lnTo>
                    <a:lnTo>
                      <a:pt x="0" y="10"/>
                    </a:lnTo>
                    <a:lnTo>
                      <a:pt x="225" y="0"/>
                    </a:lnTo>
                    <a:lnTo>
                      <a:pt x="225" y="0"/>
                    </a:lnTo>
                    <a:lnTo>
                      <a:pt x="228" y="41"/>
                    </a:lnTo>
                    <a:lnTo>
                      <a:pt x="228" y="80"/>
                    </a:lnTo>
                    <a:lnTo>
                      <a:pt x="228" y="80"/>
                    </a:lnTo>
                    <a:lnTo>
                      <a:pt x="226" y="110"/>
                    </a:lnTo>
                    <a:lnTo>
                      <a:pt x="224" y="133"/>
                    </a:lnTo>
                    <a:lnTo>
                      <a:pt x="224" y="152"/>
                    </a:lnTo>
                    <a:lnTo>
                      <a:pt x="224" y="162"/>
                    </a:lnTo>
                    <a:lnTo>
                      <a:pt x="226" y="172"/>
                    </a:lnTo>
                    <a:lnTo>
                      <a:pt x="226" y="172"/>
                    </a:lnTo>
                    <a:lnTo>
                      <a:pt x="226" y="176"/>
                    </a:lnTo>
                    <a:lnTo>
                      <a:pt x="226" y="176"/>
                    </a:lnTo>
                    <a:lnTo>
                      <a:pt x="157" y="175"/>
                    </a:lnTo>
                    <a:lnTo>
                      <a:pt x="118" y="172"/>
                    </a:lnTo>
                    <a:lnTo>
                      <a:pt x="82" y="170"/>
                    </a:lnTo>
                    <a:lnTo>
                      <a:pt x="82" y="170"/>
                    </a:lnTo>
                    <a:close/>
                  </a:path>
                </a:pathLst>
              </a:custGeom>
              <a:solidFill>
                <a:srgbClr val="9393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Freeform 19"/>
              <p:cNvSpPr>
                <a:spLocks/>
              </p:cNvSpPr>
              <p:nvPr/>
            </p:nvSpPr>
            <p:spPr bwMode="auto">
              <a:xfrm>
                <a:off x="3044826" y="5083175"/>
                <a:ext cx="512763" cy="271463"/>
              </a:xfrm>
              <a:custGeom>
                <a:avLst/>
                <a:gdLst>
                  <a:gd name="T0" fmla="*/ 0 w 323"/>
                  <a:gd name="T1" fmla="*/ 0 h 171"/>
                  <a:gd name="T2" fmla="*/ 323 w 323"/>
                  <a:gd name="T3" fmla="*/ 0 h 171"/>
                  <a:gd name="T4" fmla="*/ 306 w 323"/>
                  <a:gd name="T5" fmla="*/ 140 h 171"/>
                  <a:gd name="T6" fmla="*/ 306 w 323"/>
                  <a:gd name="T7" fmla="*/ 140 h 171"/>
                  <a:gd name="T8" fmla="*/ 305 w 323"/>
                  <a:gd name="T9" fmla="*/ 147 h 171"/>
                  <a:gd name="T10" fmla="*/ 302 w 323"/>
                  <a:gd name="T11" fmla="*/ 152 h 171"/>
                  <a:gd name="T12" fmla="*/ 296 w 323"/>
                  <a:gd name="T13" fmla="*/ 157 h 171"/>
                  <a:gd name="T14" fmla="*/ 291 w 323"/>
                  <a:gd name="T15" fmla="*/ 161 h 171"/>
                  <a:gd name="T16" fmla="*/ 286 w 323"/>
                  <a:gd name="T17" fmla="*/ 164 h 171"/>
                  <a:gd name="T18" fmla="*/ 279 w 323"/>
                  <a:gd name="T19" fmla="*/ 167 h 171"/>
                  <a:gd name="T20" fmla="*/ 272 w 323"/>
                  <a:gd name="T21" fmla="*/ 168 h 171"/>
                  <a:gd name="T22" fmla="*/ 267 w 323"/>
                  <a:gd name="T23" fmla="*/ 168 h 171"/>
                  <a:gd name="T24" fmla="*/ 0 w 323"/>
                  <a:gd name="T25" fmla="*/ 171 h 171"/>
                  <a:gd name="T26" fmla="*/ 0 w 323"/>
                  <a:gd name="T27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23" h="171">
                    <a:moveTo>
                      <a:pt x="0" y="0"/>
                    </a:moveTo>
                    <a:lnTo>
                      <a:pt x="323" y="0"/>
                    </a:lnTo>
                    <a:lnTo>
                      <a:pt x="306" y="140"/>
                    </a:lnTo>
                    <a:lnTo>
                      <a:pt x="306" y="140"/>
                    </a:lnTo>
                    <a:lnTo>
                      <a:pt x="305" y="147"/>
                    </a:lnTo>
                    <a:lnTo>
                      <a:pt x="302" y="152"/>
                    </a:lnTo>
                    <a:lnTo>
                      <a:pt x="296" y="157"/>
                    </a:lnTo>
                    <a:lnTo>
                      <a:pt x="291" y="161"/>
                    </a:lnTo>
                    <a:lnTo>
                      <a:pt x="286" y="164"/>
                    </a:lnTo>
                    <a:lnTo>
                      <a:pt x="279" y="167"/>
                    </a:lnTo>
                    <a:lnTo>
                      <a:pt x="272" y="168"/>
                    </a:lnTo>
                    <a:lnTo>
                      <a:pt x="267" y="168"/>
                    </a:lnTo>
                    <a:lnTo>
                      <a:pt x="0" y="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393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Freeform 20"/>
              <p:cNvSpPr>
                <a:spLocks/>
              </p:cNvSpPr>
              <p:nvPr/>
            </p:nvSpPr>
            <p:spPr bwMode="auto">
              <a:xfrm>
                <a:off x="3049588" y="5083175"/>
                <a:ext cx="508000" cy="269875"/>
              </a:xfrm>
              <a:custGeom>
                <a:avLst/>
                <a:gdLst>
                  <a:gd name="T0" fmla="*/ 0 w 320"/>
                  <a:gd name="T1" fmla="*/ 0 h 170"/>
                  <a:gd name="T2" fmla="*/ 0 w 320"/>
                  <a:gd name="T3" fmla="*/ 0 h 170"/>
                  <a:gd name="T4" fmla="*/ 320 w 320"/>
                  <a:gd name="T5" fmla="*/ 0 h 170"/>
                  <a:gd name="T6" fmla="*/ 320 w 320"/>
                  <a:gd name="T7" fmla="*/ 0 h 170"/>
                  <a:gd name="T8" fmla="*/ 303 w 320"/>
                  <a:gd name="T9" fmla="*/ 140 h 170"/>
                  <a:gd name="T10" fmla="*/ 303 w 320"/>
                  <a:gd name="T11" fmla="*/ 140 h 170"/>
                  <a:gd name="T12" fmla="*/ 302 w 320"/>
                  <a:gd name="T13" fmla="*/ 147 h 170"/>
                  <a:gd name="T14" fmla="*/ 299 w 320"/>
                  <a:gd name="T15" fmla="*/ 152 h 170"/>
                  <a:gd name="T16" fmla="*/ 293 w 320"/>
                  <a:gd name="T17" fmla="*/ 157 h 170"/>
                  <a:gd name="T18" fmla="*/ 288 w 320"/>
                  <a:gd name="T19" fmla="*/ 161 h 170"/>
                  <a:gd name="T20" fmla="*/ 283 w 320"/>
                  <a:gd name="T21" fmla="*/ 164 h 170"/>
                  <a:gd name="T22" fmla="*/ 276 w 320"/>
                  <a:gd name="T23" fmla="*/ 167 h 170"/>
                  <a:gd name="T24" fmla="*/ 269 w 320"/>
                  <a:gd name="T25" fmla="*/ 168 h 170"/>
                  <a:gd name="T26" fmla="*/ 264 w 320"/>
                  <a:gd name="T27" fmla="*/ 168 h 170"/>
                  <a:gd name="T28" fmla="*/ 264 w 320"/>
                  <a:gd name="T29" fmla="*/ 168 h 170"/>
                  <a:gd name="T30" fmla="*/ 1 w 320"/>
                  <a:gd name="T31" fmla="*/ 170 h 170"/>
                  <a:gd name="T32" fmla="*/ 1 w 320"/>
                  <a:gd name="T33" fmla="*/ 170 h 170"/>
                  <a:gd name="T34" fmla="*/ 0 w 320"/>
                  <a:gd name="T35" fmla="*/ 0 h 170"/>
                  <a:gd name="T36" fmla="*/ 0 w 320"/>
                  <a:gd name="T37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20" h="170">
                    <a:moveTo>
                      <a:pt x="0" y="0"/>
                    </a:moveTo>
                    <a:lnTo>
                      <a:pt x="0" y="0"/>
                    </a:lnTo>
                    <a:lnTo>
                      <a:pt x="320" y="0"/>
                    </a:lnTo>
                    <a:lnTo>
                      <a:pt x="320" y="0"/>
                    </a:lnTo>
                    <a:lnTo>
                      <a:pt x="303" y="140"/>
                    </a:lnTo>
                    <a:lnTo>
                      <a:pt x="303" y="140"/>
                    </a:lnTo>
                    <a:lnTo>
                      <a:pt x="302" y="147"/>
                    </a:lnTo>
                    <a:lnTo>
                      <a:pt x="299" y="152"/>
                    </a:lnTo>
                    <a:lnTo>
                      <a:pt x="293" y="157"/>
                    </a:lnTo>
                    <a:lnTo>
                      <a:pt x="288" y="161"/>
                    </a:lnTo>
                    <a:lnTo>
                      <a:pt x="283" y="164"/>
                    </a:lnTo>
                    <a:lnTo>
                      <a:pt x="276" y="167"/>
                    </a:lnTo>
                    <a:lnTo>
                      <a:pt x="269" y="168"/>
                    </a:lnTo>
                    <a:lnTo>
                      <a:pt x="264" y="168"/>
                    </a:lnTo>
                    <a:lnTo>
                      <a:pt x="264" y="168"/>
                    </a:lnTo>
                    <a:lnTo>
                      <a:pt x="1" y="170"/>
                    </a:lnTo>
                    <a:lnTo>
                      <a:pt x="1" y="17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494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Freeform 21"/>
              <p:cNvSpPr>
                <a:spLocks/>
              </p:cNvSpPr>
              <p:nvPr/>
            </p:nvSpPr>
            <p:spPr bwMode="auto">
              <a:xfrm>
                <a:off x="3055938" y="5083175"/>
                <a:ext cx="501650" cy="269875"/>
              </a:xfrm>
              <a:custGeom>
                <a:avLst/>
                <a:gdLst>
                  <a:gd name="T0" fmla="*/ 0 w 316"/>
                  <a:gd name="T1" fmla="*/ 0 h 170"/>
                  <a:gd name="T2" fmla="*/ 0 w 316"/>
                  <a:gd name="T3" fmla="*/ 0 h 170"/>
                  <a:gd name="T4" fmla="*/ 316 w 316"/>
                  <a:gd name="T5" fmla="*/ 0 h 170"/>
                  <a:gd name="T6" fmla="*/ 316 w 316"/>
                  <a:gd name="T7" fmla="*/ 0 h 170"/>
                  <a:gd name="T8" fmla="*/ 299 w 316"/>
                  <a:gd name="T9" fmla="*/ 140 h 170"/>
                  <a:gd name="T10" fmla="*/ 299 w 316"/>
                  <a:gd name="T11" fmla="*/ 140 h 170"/>
                  <a:gd name="T12" fmla="*/ 298 w 316"/>
                  <a:gd name="T13" fmla="*/ 147 h 170"/>
                  <a:gd name="T14" fmla="*/ 295 w 316"/>
                  <a:gd name="T15" fmla="*/ 152 h 170"/>
                  <a:gd name="T16" fmla="*/ 289 w 316"/>
                  <a:gd name="T17" fmla="*/ 156 h 170"/>
                  <a:gd name="T18" fmla="*/ 284 w 316"/>
                  <a:gd name="T19" fmla="*/ 160 h 170"/>
                  <a:gd name="T20" fmla="*/ 279 w 316"/>
                  <a:gd name="T21" fmla="*/ 164 h 170"/>
                  <a:gd name="T22" fmla="*/ 272 w 316"/>
                  <a:gd name="T23" fmla="*/ 167 h 170"/>
                  <a:gd name="T24" fmla="*/ 266 w 316"/>
                  <a:gd name="T25" fmla="*/ 168 h 170"/>
                  <a:gd name="T26" fmla="*/ 260 w 316"/>
                  <a:gd name="T27" fmla="*/ 168 h 170"/>
                  <a:gd name="T28" fmla="*/ 260 w 316"/>
                  <a:gd name="T29" fmla="*/ 168 h 170"/>
                  <a:gd name="T30" fmla="*/ 1 w 316"/>
                  <a:gd name="T31" fmla="*/ 170 h 170"/>
                  <a:gd name="T32" fmla="*/ 1 w 316"/>
                  <a:gd name="T33" fmla="*/ 170 h 170"/>
                  <a:gd name="T34" fmla="*/ 0 w 316"/>
                  <a:gd name="T35" fmla="*/ 0 h 170"/>
                  <a:gd name="T36" fmla="*/ 0 w 316"/>
                  <a:gd name="T37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6" h="170">
                    <a:moveTo>
                      <a:pt x="0" y="0"/>
                    </a:moveTo>
                    <a:lnTo>
                      <a:pt x="0" y="0"/>
                    </a:lnTo>
                    <a:lnTo>
                      <a:pt x="316" y="0"/>
                    </a:lnTo>
                    <a:lnTo>
                      <a:pt x="316" y="0"/>
                    </a:lnTo>
                    <a:lnTo>
                      <a:pt x="299" y="140"/>
                    </a:lnTo>
                    <a:lnTo>
                      <a:pt x="299" y="140"/>
                    </a:lnTo>
                    <a:lnTo>
                      <a:pt x="298" y="147"/>
                    </a:lnTo>
                    <a:lnTo>
                      <a:pt x="295" y="152"/>
                    </a:lnTo>
                    <a:lnTo>
                      <a:pt x="289" y="156"/>
                    </a:lnTo>
                    <a:lnTo>
                      <a:pt x="284" y="160"/>
                    </a:lnTo>
                    <a:lnTo>
                      <a:pt x="279" y="164"/>
                    </a:lnTo>
                    <a:lnTo>
                      <a:pt x="272" y="167"/>
                    </a:lnTo>
                    <a:lnTo>
                      <a:pt x="266" y="168"/>
                    </a:lnTo>
                    <a:lnTo>
                      <a:pt x="260" y="168"/>
                    </a:lnTo>
                    <a:lnTo>
                      <a:pt x="260" y="168"/>
                    </a:lnTo>
                    <a:lnTo>
                      <a:pt x="1" y="170"/>
                    </a:lnTo>
                    <a:lnTo>
                      <a:pt x="1" y="17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494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Freeform 22"/>
              <p:cNvSpPr>
                <a:spLocks/>
              </p:cNvSpPr>
              <p:nvPr/>
            </p:nvSpPr>
            <p:spPr bwMode="auto">
              <a:xfrm>
                <a:off x="3062288" y="5083175"/>
                <a:ext cx="495300" cy="266700"/>
              </a:xfrm>
              <a:custGeom>
                <a:avLst/>
                <a:gdLst>
                  <a:gd name="T0" fmla="*/ 0 w 312"/>
                  <a:gd name="T1" fmla="*/ 0 h 168"/>
                  <a:gd name="T2" fmla="*/ 0 w 312"/>
                  <a:gd name="T3" fmla="*/ 0 h 168"/>
                  <a:gd name="T4" fmla="*/ 312 w 312"/>
                  <a:gd name="T5" fmla="*/ 0 h 168"/>
                  <a:gd name="T6" fmla="*/ 312 w 312"/>
                  <a:gd name="T7" fmla="*/ 0 h 168"/>
                  <a:gd name="T8" fmla="*/ 295 w 312"/>
                  <a:gd name="T9" fmla="*/ 140 h 168"/>
                  <a:gd name="T10" fmla="*/ 295 w 312"/>
                  <a:gd name="T11" fmla="*/ 140 h 168"/>
                  <a:gd name="T12" fmla="*/ 294 w 312"/>
                  <a:gd name="T13" fmla="*/ 147 h 168"/>
                  <a:gd name="T14" fmla="*/ 291 w 312"/>
                  <a:gd name="T15" fmla="*/ 152 h 168"/>
                  <a:gd name="T16" fmla="*/ 285 w 312"/>
                  <a:gd name="T17" fmla="*/ 156 h 168"/>
                  <a:gd name="T18" fmla="*/ 280 w 312"/>
                  <a:gd name="T19" fmla="*/ 160 h 168"/>
                  <a:gd name="T20" fmla="*/ 275 w 312"/>
                  <a:gd name="T21" fmla="*/ 164 h 168"/>
                  <a:gd name="T22" fmla="*/ 269 w 312"/>
                  <a:gd name="T23" fmla="*/ 167 h 168"/>
                  <a:gd name="T24" fmla="*/ 262 w 312"/>
                  <a:gd name="T25" fmla="*/ 168 h 168"/>
                  <a:gd name="T26" fmla="*/ 257 w 312"/>
                  <a:gd name="T27" fmla="*/ 168 h 168"/>
                  <a:gd name="T28" fmla="*/ 257 w 312"/>
                  <a:gd name="T29" fmla="*/ 168 h 168"/>
                  <a:gd name="T30" fmla="*/ 0 w 312"/>
                  <a:gd name="T31" fmla="*/ 168 h 168"/>
                  <a:gd name="T32" fmla="*/ 0 w 312"/>
                  <a:gd name="T33" fmla="*/ 168 h 168"/>
                  <a:gd name="T34" fmla="*/ 0 w 312"/>
                  <a:gd name="T35" fmla="*/ 0 h 168"/>
                  <a:gd name="T36" fmla="*/ 0 w 312"/>
                  <a:gd name="T37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2" h="168">
                    <a:moveTo>
                      <a:pt x="0" y="0"/>
                    </a:moveTo>
                    <a:lnTo>
                      <a:pt x="0" y="0"/>
                    </a:lnTo>
                    <a:lnTo>
                      <a:pt x="312" y="0"/>
                    </a:lnTo>
                    <a:lnTo>
                      <a:pt x="312" y="0"/>
                    </a:lnTo>
                    <a:lnTo>
                      <a:pt x="295" y="140"/>
                    </a:lnTo>
                    <a:lnTo>
                      <a:pt x="295" y="140"/>
                    </a:lnTo>
                    <a:lnTo>
                      <a:pt x="294" y="147"/>
                    </a:lnTo>
                    <a:lnTo>
                      <a:pt x="291" y="152"/>
                    </a:lnTo>
                    <a:lnTo>
                      <a:pt x="285" y="156"/>
                    </a:lnTo>
                    <a:lnTo>
                      <a:pt x="280" y="160"/>
                    </a:lnTo>
                    <a:lnTo>
                      <a:pt x="275" y="164"/>
                    </a:lnTo>
                    <a:lnTo>
                      <a:pt x="269" y="167"/>
                    </a:lnTo>
                    <a:lnTo>
                      <a:pt x="262" y="168"/>
                    </a:lnTo>
                    <a:lnTo>
                      <a:pt x="257" y="168"/>
                    </a:lnTo>
                    <a:lnTo>
                      <a:pt x="257" y="168"/>
                    </a:lnTo>
                    <a:lnTo>
                      <a:pt x="0" y="168"/>
                    </a:lnTo>
                    <a:lnTo>
                      <a:pt x="0" y="16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595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Freeform 23"/>
              <p:cNvSpPr>
                <a:spLocks/>
              </p:cNvSpPr>
              <p:nvPr/>
            </p:nvSpPr>
            <p:spPr bwMode="auto">
              <a:xfrm>
                <a:off x="3068638" y="5083175"/>
                <a:ext cx="488950" cy="266700"/>
              </a:xfrm>
              <a:custGeom>
                <a:avLst/>
                <a:gdLst>
                  <a:gd name="T0" fmla="*/ 0 w 308"/>
                  <a:gd name="T1" fmla="*/ 0 h 168"/>
                  <a:gd name="T2" fmla="*/ 0 w 308"/>
                  <a:gd name="T3" fmla="*/ 0 h 168"/>
                  <a:gd name="T4" fmla="*/ 308 w 308"/>
                  <a:gd name="T5" fmla="*/ 0 h 168"/>
                  <a:gd name="T6" fmla="*/ 308 w 308"/>
                  <a:gd name="T7" fmla="*/ 0 h 168"/>
                  <a:gd name="T8" fmla="*/ 291 w 308"/>
                  <a:gd name="T9" fmla="*/ 140 h 168"/>
                  <a:gd name="T10" fmla="*/ 291 w 308"/>
                  <a:gd name="T11" fmla="*/ 140 h 168"/>
                  <a:gd name="T12" fmla="*/ 290 w 308"/>
                  <a:gd name="T13" fmla="*/ 147 h 168"/>
                  <a:gd name="T14" fmla="*/ 287 w 308"/>
                  <a:gd name="T15" fmla="*/ 152 h 168"/>
                  <a:gd name="T16" fmla="*/ 281 w 308"/>
                  <a:gd name="T17" fmla="*/ 156 h 168"/>
                  <a:gd name="T18" fmla="*/ 277 w 308"/>
                  <a:gd name="T19" fmla="*/ 160 h 168"/>
                  <a:gd name="T20" fmla="*/ 271 w 308"/>
                  <a:gd name="T21" fmla="*/ 164 h 168"/>
                  <a:gd name="T22" fmla="*/ 265 w 308"/>
                  <a:gd name="T23" fmla="*/ 166 h 168"/>
                  <a:gd name="T24" fmla="*/ 258 w 308"/>
                  <a:gd name="T25" fmla="*/ 168 h 168"/>
                  <a:gd name="T26" fmla="*/ 253 w 308"/>
                  <a:gd name="T27" fmla="*/ 168 h 168"/>
                  <a:gd name="T28" fmla="*/ 253 w 308"/>
                  <a:gd name="T29" fmla="*/ 168 h 168"/>
                  <a:gd name="T30" fmla="*/ 0 w 308"/>
                  <a:gd name="T31" fmla="*/ 167 h 168"/>
                  <a:gd name="T32" fmla="*/ 0 w 308"/>
                  <a:gd name="T33" fmla="*/ 167 h 168"/>
                  <a:gd name="T34" fmla="*/ 0 w 308"/>
                  <a:gd name="T35" fmla="*/ 0 h 168"/>
                  <a:gd name="T36" fmla="*/ 0 w 308"/>
                  <a:gd name="T37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08" h="168">
                    <a:moveTo>
                      <a:pt x="0" y="0"/>
                    </a:moveTo>
                    <a:lnTo>
                      <a:pt x="0" y="0"/>
                    </a:lnTo>
                    <a:lnTo>
                      <a:pt x="308" y="0"/>
                    </a:lnTo>
                    <a:lnTo>
                      <a:pt x="308" y="0"/>
                    </a:lnTo>
                    <a:lnTo>
                      <a:pt x="291" y="140"/>
                    </a:lnTo>
                    <a:lnTo>
                      <a:pt x="291" y="140"/>
                    </a:lnTo>
                    <a:lnTo>
                      <a:pt x="290" y="147"/>
                    </a:lnTo>
                    <a:lnTo>
                      <a:pt x="287" y="152"/>
                    </a:lnTo>
                    <a:lnTo>
                      <a:pt x="281" y="156"/>
                    </a:lnTo>
                    <a:lnTo>
                      <a:pt x="277" y="160"/>
                    </a:lnTo>
                    <a:lnTo>
                      <a:pt x="271" y="164"/>
                    </a:lnTo>
                    <a:lnTo>
                      <a:pt x="265" y="166"/>
                    </a:lnTo>
                    <a:lnTo>
                      <a:pt x="258" y="168"/>
                    </a:lnTo>
                    <a:lnTo>
                      <a:pt x="253" y="168"/>
                    </a:lnTo>
                    <a:lnTo>
                      <a:pt x="253" y="168"/>
                    </a:lnTo>
                    <a:lnTo>
                      <a:pt x="0" y="167"/>
                    </a:lnTo>
                    <a:lnTo>
                      <a:pt x="0" y="16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595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Freeform 24"/>
              <p:cNvSpPr>
                <a:spLocks/>
              </p:cNvSpPr>
              <p:nvPr/>
            </p:nvSpPr>
            <p:spPr bwMode="auto">
              <a:xfrm>
                <a:off x="3074988" y="5083175"/>
                <a:ext cx="482600" cy="266700"/>
              </a:xfrm>
              <a:custGeom>
                <a:avLst/>
                <a:gdLst>
                  <a:gd name="T0" fmla="*/ 0 w 304"/>
                  <a:gd name="T1" fmla="*/ 0 h 168"/>
                  <a:gd name="T2" fmla="*/ 0 w 304"/>
                  <a:gd name="T3" fmla="*/ 0 h 168"/>
                  <a:gd name="T4" fmla="*/ 304 w 304"/>
                  <a:gd name="T5" fmla="*/ 0 h 168"/>
                  <a:gd name="T6" fmla="*/ 304 w 304"/>
                  <a:gd name="T7" fmla="*/ 0 h 168"/>
                  <a:gd name="T8" fmla="*/ 287 w 304"/>
                  <a:gd name="T9" fmla="*/ 140 h 168"/>
                  <a:gd name="T10" fmla="*/ 287 w 304"/>
                  <a:gd name="T11" fmla="*/ 140 h 168"/>
                  <a:gd name="T12" fmla="*/ 286 w 304"/>
                  <a:gd name="T13" fmla="*/ 147 h 168"/>
                  <a:gd name="T14" fmla="*/ 283 w 304"/>
                  <a:gd name="T15" fmla="*/ 152 h 168"/>
                  <a:gd name="T16" fmla="*/ 279 w 304"/>
                  <a:gd name="T17" fmla="*/ 156 h 168"/>
                  <a:gd name="T18" fmla="*/ 273 w 304"/>
                  <a:gd name="T19" fmla="*/ 160 h 168"/>
                  <a:gd name="T20" fmla="*/ 267 w 304"/>
                  <a:gd name="T21" fmla="*/ 164 h 168"/>
                  <a:gd name="T22" fmla="*/ 261 w 304"/>
                  <a:gd name="T23" fmla="*/ 166 h 168"/>
                  <a:gd name="T24" fmla="*/ 254 w 304"/>
                  <a:gd name="T25" fmla="*/ 167 h 168"/>
                  <a:gd name="T26" fmla="*/ 249 w 304"/>
                  <a:gd name="T27" fmla="*/ 168 h 168"/>
                  <a:gd name="T28" fmla="*/ 249 w 304"/>
                  <a:gd name="T29" fmla="*/ 168 h 168"/>
                  <a:gd name="T30" fmla="*/ 0 w 304"/>
                  <a:gd name="T31" fmla="*/ 166 h 168"/>
                  <a:gd name="T32" fmla="*/ 0 w 304"/>
                  <a:gd name="T33" fmla="*/ 166 h 168"/>
                  <a:gd name="T34" fmla="*/ 0 w 304"/>
                  <a:gd name="T35" fmla="*/ 0 h 168"/>
                  <a:gd name="T36" fmla="*/ 0 w 304"/>
                  <a:gd name="T37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04" h="168">
                    <a:moveTo>
                      <a:pt x="0" y="0"/>
                    </a:moveTo>
                    <a:lnTo>
                      <a:pt x="0" y="0"/>
                    </a:lnTo>
                    <a:lnTo>
                      <a:pt x="304" y="0"/>
                    </a:lnTo>
                    <a:lnTo>
                      <a:pt x="304" y="0"/>
                    </a:lnTo>
                    <a:lnTo>
                      <a:pt x="287" y="140"/>
                    </a:lnTo>
                    <a:lnTo>
                      <a:pt x="287" y="140"/>
                    </a:lnTo>
                    <a:lnTo>
                      <a:pt x="286" y="147"/>
                    </a:lnTo>
                    <a:lnTo>
                      <a:pt x="283" y="152"/>
                    </a:lnTo>
                    <a:lnTo>
                      <a:pt x="279" y="156"/>
                    </a:lnTo>
                    <a:lnTo>
                      <a:pt x="273" y="160"/>
                    </a:lnTo>
                    <a:lnTo>
                      <a:pt x="267" y="164"/>
                    </a:lnTo>
                    <a:lnTo>
                      <a:pt x="261" y="166"/>
                    </a:lnTo>
                    <a:lnTo>
                      <a:pt x="254" y="167"/>
                    </a:lnTo>
                    <a:lnTo>
                      <a:pt x="249" y="168"/>
                    </a:lnTo>
                    <a:lnTo>
                      <a:pt x="249" y="168"/>
                    </a:lnTo>
                    <a:lnTo>
                      <a:pt x="0" y="166"/>
                    </a:lnTo>
                    <a:lnTo>
                      <a:pt x="0" y="16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9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Freeform 25"/>
              <p:cNvSpPr>
                <a:spLocks/>
              </p:cNvSpPr>
              <p:nvPr/>
            </p:nvSpPr>
            <p:spPr bwMode="auto">
              <a:xfrm>
                <a:off x="3081338" y="5083175"/>
                <a:ext cx="476250" cy="266700"/>
              </a:xfrm>
              <a:custGeom>
                <a:avLst/>
                <a:gdLst>
                  <a:gd name="T0" fmla="*/ 0 w 300"/>
                  <a:gd name="T1" fmla="*/ 0 h 168"/>
                  <a:gd name="T2" fmla="*/ 0 w 300"/>
                  <a:gd name="T3" fmla="*/ 0 h 168"/>
                  <a:gd name="T4" fmla="*/ 300 w 300"/>
                  <a:gd name="T5" fmla="*/ 0 h 168"/>
                  <a:gd name="T6" fmla="*/ 300 w 300"/>
                  <a:gd name="T7" fmla="*/ 0 h 168"/>
                  <a:gd name="T8" fmla="*/ 283 w 300"/>
                  <a:gd name="T9" fmla="*/ 140 h 168"/>
                  <a:gd name="T10" fmla="*/ 283 w 300"/>
                  <a:gd name="T11" fmla="*/ 140 h 168"/>
                  <a:gd name="T12" fmla="*/ 282 w 300"/>
                  <a:gd name="T13" fmla="*/ 147 h 168"/>
                  <a:gd name="T14" fmla="*/ 279 w 300"/>
                  <a:gd name="T15" fmla="*/ 152 h 168"/>
                  <a:gd name="T16" fmla="*/ 275 w 300"/>
                  <a:gd name="T17" fmla="*/ 156 h 168"/>
                  <a:gd name="T18" fmla="*/ 269 w 300"/>
                  <a:gd name="T19" fmla="*/ 160 h 168"/>
                  <a:gd name="T20" fmla="*/ 264 w 300"/>
                  <a:gd name="T21" fmla="*/ 163 h 168"/>
                  <a:gd name="T22" fmla="*/ 257 w 300"/>
                  <a:gd name="T23" fmla="*/ 166 h 168"/>
                  <a:gd name="T24" fmla="*/ 252 w 300"/>
                  <a:gd name="T25" fmla="*/ 167 h 168"/>
                  <a:gd name="T26" fmla="*/ 245 w 300"/>
                  <a:gd name="T27" fmla="*/ 168 h 168"/>
                  <a:gd name="T28" fmla="*/ 245 w 300"/>
                  <a:gd name="T29" fmla="*/ 168 h 168"/>
                  <a:gd name="T30" fmla="*/ 0 w 300"/>
                  <a:gd name="T31" fmla="*/ 164 h 168"/>
                  <a:gd name="T32" fmla="*/ 0 w 300"/>
                  <a:gd name="T33" fmla="*/ 164 h 168"/>
                  <a:gd name="T34" fmla="*/ 0 w 300"/>
                  <a:gd name="T35" fmla="*/ 0 h 168"/>
                  <a:gd name="T36" fmla="*/ 0 w 300"/>
                  <a:gd name="T37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00" h="168">
                    <a:moveTo>
                      <a:pt x="0" y="0"/>
                    </a:moveTo>
                    <a:lnTo>
                      <a:pt x="0" y="0"/>
                    </a:lnTo>
                    <a:lnTo>
                      <a:pt x="300" y="0"/>
                    </a:lnTo>
                    <a:lnTo>
                      <a:pt x="300" y="0"/>
                    </a:lnTo>
                    <a:lnTo>
                      <a:pt x="283" y="140"/>
                    </a:lnTo>
                    <a:lnTo>
                      <a:pt x="283" y="140"/>
                    </a:lnTo>
                    <a:lnTo>
                      <a:pt x="282" y="147"/>
                    </a:lnTo>
                    <a:lnTo>
                      <a:pt x="279" y="152"/>
                    </a:lnTo>
                    <a:lnTo>
                      <a:pt x="275" y="156"/>
                    </a:lnTo>
                    <a:lnTo>
                      <a:pt x="269" y="160"/>
                    </a:lnTo>
                    <a:lnTo>
                      <a:pt x="264" y="163"/>
                    </a:lnTo>
                    <a:lnTo>
                      <a:pt x="257" y="166"/>
                    </a:lnTo>
                    <a:lnTo>
                      <a:pt x="252" y="167"/>
                    </a:lnTo>
                    <a:lnTo>
                      <a:pt x="245" y="168"/>
                    </a:lnTo>
                    <a:lnTo>
                      <a:pt x="245" y="168"/>
                    </a:lnTo>
                    <a:lnTo>
                      <a:pt x="0" y="164"/>
                    </a:lnTo>
                    <a:lnTo>
                      <a:pt x="0" y="16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797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26"/>
              <p:cNvSpPr>
                <a:spLocks/>
              </p:cNvSpPr>
              <p:nvPr/>
            </p:nvSpPr>
            <p:spPr bwMode="auto">
              <a:xfrm>
                <a:off x="3086101" y="5083175"/>
                <a:ext cx="471488" cy="266700"/>
              </a:xfrm>
              <a:custGeom>
                <a:avLst/>
                <a:gdLst>
                  <a:gd name="T0" fmla="*/ 0 w 297"/>
                  <a:gd name="T1" fmla="*/ 0 h 168"/>
                  <a:gd name="T2" fmla="*/ 0 w 297"/>
                  <a:gd name="T3" fmla="*/ 0 h 168"/>
                  <a:gd name="T4" fmla="*/ 297 w 297"/>
                  <a:gd name="T5" fmla="*/ 0 h 168"/>
                  <a:gd name="T6" fmla="*/ 297 w 297"/>
                  <a:gd name="T7" fmla="*/ 0 h 168"/>
                  <a:gd name="T8" fmla="*/ 280 w 297"/>
                  <a:gd name="T9" fmla="*/ 140 h 168"/>
                  <a:gd name="T10" fmla="*/ 280 w 297"/>
                  <a:gd name="T11" fmla="*/ 140 h 168"/>
                  <a:gd name="T12" fmla="*/ 279 w 297"/>
                  <a:gd name="T13" fmla="*/ 147 h 168"/>
                  <a:gd name="T14" fmla="*/ 276 w 297"/>
                  <a:gd name="T15" fmla="*/ 152 h 168"/>
                  <a:gd name="T16" fmla="*/ 272 w 297"/>
                  <a:gd name="T17" fmla="*/ 156 h 168"/>
                  <a:gd name="T18" fmla="*/ 266 w 297"/>
                  <a:gd name="T19" fmla="*/ 160 h 168"/>
                  <a:gd name="T20" fmla="*/ 261 w 297"/>
                  <a:gd name="T21" fmla="*/ 163 h 168"/>
                  <a:gd name="T22" fmla="*/ 254 w 297"/>
                  <a:gd name="T23" fmla="*/ 166 h 168"/>
                  <a:gd name="T24" fmla="*/ 249 w 297"/>
                  <a:gd name="T25" fmla="*/ 167 h 168"/>
                  <a:gd name="T26" fmla="*/ 243 w 297"/>
                  <a:gd name="T27" fmla="*/ 168 h 168"/>
                  <a:gd name="T28" fmla="*/ 243 w 297"/>
                  <a:gd name="T29" fmla="*/ 168 h 168"/>
                  <a:gd name="T30" fmla="*/ 1 w 297"/>
                  <a:gd name="T31" fmla="*/ 163 h 168"/>
                  <a:gd name="T32" fmla="*/ 1 w 297"/>
                  <a:gd name="T33" fmla="*/ 163 h 168"/>
                  <a:gd name="T34" fmla="*/ 0 w 297"/>
                  <a:gd name="T35" fmla="*/ 0 h 168"/>
                  <a:gd name="T36" fmla="*/ 0 w 297"/>
                  <a:gd name="T37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7" h="168">
                    <a:moveTo>
                      <a:pt x="0" y="0"/>
                    </a:moveTo>
                    <a:lnTo>
                      <a:pt x="0" y="0"/>
                    </a:lnTo>
                    <a:lnTo>
                      <a:pt x="297" y="0"/>
                    </a:lnTo>
                    <a:lnTo>
                      <a:pt x="297" y="0"/>
                    </a:lnTo>
                    <a:lnTo>
                      <a:pt x="280" y="140"/>
                    </a:lnTo>
                    <a:lnTo>
                      <a:pt x="280" y="140"/>
                    </a:lnTo>
                    <a:lnTo>
                      <a:pt x="279" y="147"/>
                    </a:lnTo>
                    <a:lnTo>
                      <a:pt x="276" y="152"/>
                    </a:lnTo>
                    <a:lnTo>
                      <a:pt x="272" y="156"/>
                    </a:lnTo>
                    <a:lnTo>
                      <a:pt x="266" y="160"/>
                    </a:lnTo>
                    <a:lnTo>
                      <a:pt x="261" y="163"/>
                    </a:lnTo>
                    <a:lnTo>
                      <a:pt x="254" y="166"/>
                    </a:lnTo>
                    <a:lnTo>
                      <a:pt x="249" y="167"/>
                    </a:lnTo>
                    <a:lnTo>
                      <a:pt x="243" y="168"/>
                    </a:lnTo>
                    <a:lnTo>
                      <a:pt x="243" y="168"/>
                    </a:lnTo>
                    <a:lnTo>
                      <a:pt x="1" y="163"/>
                    </a:lnTo>
                    <a:lnTo>
                      <a:pt x="1" y="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797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Freeform 27"/>
              <p:cNvSpPr>
                <a:spLocks/>
              </p:cNvSpPr>
              <p:nvPr/>
            </p:nvSpPr>
            <p:spPr bwMode="auto">
              <a:xfrm>
                <a:off x="3092451" y="5083175"/>
                <a:ext cx="465138" cy="266700"/>
              </a:xfrm>
              <a:custGeom>
                <a:avLst/>
                <a:gdLst>
                  <a:gd name="T0" fmla="*/ 0 w 293"/>
                  <a:gd name="T1" fmla="*/ 0 h 168"/>
                  <a:gd name="T2" fmla="*/ 0 w 293"/>
                  <a:gd name="T3" fmla="*/ 0 h 168"/>
                  <a:gd name="T4" fmla="*/ 293 w 293"/>
                  <a:gd name="T5" fmla="*/ 0 h 168"/>
                  <a:gd name="T6" fmla="*/ 293 w 293"/>
                  <a:gd name="T7" fmla="*/ 0 h 168"/>
                  <a:gd name="T8" fmla="*/ 276 w 293"/>
                  <a:gd name="T9" fmla="*/ 140 h 168"/>
                  <a:gd name="T10" fmla="*/ 276 w 293"/>
                  <a:gd name="T11" fmla="*/ 140 h 168"/>
                  <a:gd name="T12" fmla="*/ 275 w 293"/>
                  <a:gd name="T13" fmla="*/ 147 h 168"/>
                  <a:gd name="T14" fmla="*/ 272 w 293"/>
                  <a:gd name="T15" fmla="*/ 152 h 168"/>
                  <a:gd name="T16" fmla="*/ 268 w 293"/>
                  <a:gd name="T17" fmla="*/ 156 h 168"/>
                  <a:gd name="T18" fmla="*/ 262 w 293"/>
                  <a:gd name="T19" fmla="*/ 160 h 168"/>
                  <a:gd name="T20" fmla="*/ 257 w 293"/>
                  <a:gd name="T21" fmla="*/ 163 h 168"/>
                  <a:gd name="T22" fmla="*/ 250 w 293"/>
                  <a:gd name="T23" fmla="*/ 166 h 168"/>
                  <a:gd name="T24" fmla="*/ 245 w 293"/>
                  <a:gd name="T25" fmla="*/ 167 h 168"/>
                  <a:gd name="T26" fmla="*/ 239 w 293"/>
                  <a:gd name="T27" fmla="*/ 168 h 168"/>
                  <a:gd name="T28" fmla="*/ 239 w 293"/>
                  <a:gd name="T29" fmla="*/ 168 h 168"/>
                  <a:gd name="T30" fmla="*/ 0 w 293"/>
                  <a:gd name="T31" fmla="*/ 163 h 168"/>
                  <a:gd name="T32" fmla="*/ 0 w 293"/>
                  <a:gd name="T33" fmla="*/ 163 h 168"/>
                  <a:gd name="T34" fmla="*/ 0 w 293"/>
                  <a:gd name="T35" fmla="*/ 0 h 168"/>
                  <a:gd name="T36" fmla="*/ 0 w 293"/>
                  <a:gd name="T37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3" h="168">
                    <a:moveTo>
                      <a:pt x="0" y="0"/>
                    </a:moveTo>
                    <a:lnTo>
                      <a:pt x="0" y="0"/>
                    </a:lnTo>
                    <a:lnTo>
                      <a:pt x="293" y="0"/>
                    </a:lnTo>
                    <a:lnTo>
                      <a:pt x="293" y="0"/>
                    </a:lnTo>
                    <a:lnTo>
                      <a:pt x="276" y="140"/>
                    </a:lnTo>
                    <a:lnTo>
                      <a:pt x="276" y="140"/>
                    </a:lnTo>
                    <a:lnTo>
                      <a:pt x="275" y="147"/>
                    </a:lnTo>
                    <a:lnTo>
                      <a:pt x="272" y="152"/>
                    </a:lnTo>
                    <a:lnTo>
                      <a:pt x="268" y="156"/>
                    </a:lnTo>
                    <a:lnTo>
                      <a:pt x="262" y="160"/>
                    </a:lnTo>
                    <a:lnTo>
                      <a:pt x="257" y="163"/>
                    </a:lnTo>
                    <a:lnTo>
                      <a:pt x="250" y="166"/>
                    </a:lnTo>
                    <a:lnTo>
                      <a:pt x="245" y="167"/>
                    </a:lnTo>
                    <a:lnTo>
                      <a:pt x="239" y="168"/>
                    </a:lnTo>
                    <a:lnTo>
                      <a:pt x="239" y="168"/>
                    </a:lnTo>
                    <a:lnTo>
                      <a:pt x="0" y="163"/>
                    </a:lnTo>
                    <a:lnTo>
                      <a:pt x="0" y="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898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Freeform 28"/>
              <p:cNvSpPr>
                <a:spLocks/>
              </p:cNvSpPr>
              <p:nvPr/>
            </p:nvSpPr>
            <p:spPr bwMode="auto">
              <a:xfrm>
                <a:off x="3098801" y="5083175"/>
                <a:ext cx="458788" cy="266700"/>
              </a:xfrm>
              <a:custGeom>
                <a:avLst/>
                <a:gdLst>
                  <a:gd name="T0" fmla="*/ 0 w 289"/>
                  <a:gd name="T1" fmla="*/ 0 h 168"/>
                  <a:gd name="T2" fmla="*/ 0 w 289"/>
                  <a:gd name="T3" fmla="*/ 0 h 168"/>
                  <a:gd name="T4" fmla="*/ 289 w 289"/>
                  <a:gd name="T5" fmla="*/ 0 h 168"/>
                  <a:gd name="T6" fmla="*/ 289 w 289"/>
                  <a:gd name="T7" fmla="*/ 0 h 168"/>
                  <a:gd name="T8" fmla="*/ 272 w 289"/>
                  <a:gd name="T9" fmla="*/ 140 h 168"/>
                  <a:gd name="T10" fmla="*/ 272 w 289"/>
                  <a:gd name="T11" fmla="*/ 140 h 168"/>
                  <a:gd name="T12" fmla="*/ 271 w 289"/>
                  <a:gd name="T13" fmla="*/ 147 h 168"/>
                  <a:gd name="T14" fmla="*/ 268 w 289"/>
                  <a:gd name="T15" fmla="*/ 151 h 168"/>
                  <a:gd name="T16" fmla="*/ 264 w 289"/>
                  <a:gd name="T17" fmla="*/ 156 h 168"/>
                  <a:gd name="T18" fmla="*/ 258 w 289"/>
                  <a:gd name="T19" fmla="*/ 160 h 168"/>
                  <a:gd name="T20" fmla="*/ 253 w 289"/>
                  <a:gd name="T21" fmla="*/ 163 h 168"/>
                  <a:gd name="T22" fmla="*/ 248 w 289"/>
                  <a:gd name="T23" fmla="*/ 166 h 168"/>
                  <a:gd name="T24" fmla="*/ 235 w 289"/>
                  <a:gd name="T25" fmla="*/ 168 h 168"/>
                  <a:gd name="T26" fmla="*/ 235 w 289"/>
                  <a:gd name="T27" fmla="*/ 168 h 168"/>
                  <a:gd name="T28" fmla="*/ 0 w 289"/>
                  <a:gd name="T29" fmla="*/ 161 h 168"/>
                  <a:gd name="T30" fmla="*/ 0 w 289"/>
                  <a:gd name="T31" fmla="*/ 161 h 168"/>
                  <a:gd name="T32" fmla="*/ 0 w 289"/>
                  <a:gd name="T33" fmla="*/ 0 h 168"/>
                  <a:gd name="T34" fmla="*/ 0 w 289"/>
                  <a:gd name="T35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89" h="168">
                    <a:moveTo>
                      <a:pt x="0" y="0"/>
                    </a:moveTo>
                    <a:lnTo>
                      <a:pt x="0" y="0"/>
                    </a:lnTo>
                    <a:lnTo>
                      <a:pt x="289" y="0"/>
                    </a:lnTo>
                    <a:lnTo>
                      <a:pt x="289" y="0"/>
                    </a:lnTo>
                    <a:lnTo>
                      <a:pt x="272" y="140"/>
                    </a:lnTo>
                    <a:lnTo>
                      <a:pt x="272" y="140"/>
                    </a:lnTo>
                    <a:lnTo>
                      <a:pt x="271" y="147"/>
                    </a:lnTo>
                    <a:lnTo>
                      <a:pt x="268" y="151"/>
                    </a:lnTo>
                    <a:lnTo>
                      <a:pt x="264" y="156"/>
                    </a:lnTo>
                    <a:lnTo>
                      <a:pt x="258" y="160"/>
                    </a:lnTo>
                    <a:lnTo>
                      <a:pt x="253" y="163"/>
                    </a:lnTo>
                    <a:lnTo>
                      <a:pt x="248" y="166"/>
                    </a:lnTo>
                    <a:lnTo>
                      <a:pt x="235" y="168"/>
                    </a:lnTo>
                    <a:lnTo>
                      <a:pt x="235" y="168"/>
                    </a:lnTo>
                    <a:lnTo>
                      <a:pt x="0" y="161"/>
                    </a:lnTo>
                    <a:lnTo>
                      <a:pt x="0" y="16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29"/>
              <p:cNvSpPr>
                <a:spLocks/>
              </p:cNvSpPr>
              <p:nvPr/>
            </p:nvSpPr>
            <p:spPr bwMode="auto">
              <a:xfrm>
                <a:off x="3105151" y="5083175"/>
                <a:ext cx="452438" cy="265113"/>
              </a:xfrm>
              <a:custGeom>
                <a:avLst/>
                <a:gdLst>
                  <a:gd name="T0" fmla="*/ 0 w 285"/>
                  <a:gd name="T1" fmla="*/ 0 h 167"/>
                  <a:gd name="T2" fmla="*/ 0 w 285"/>
                  <a:gd name="T3" fmla="*/ 0 h 167"/>
                  <a:gd name="T4" fmla="*/ 285 w 285"/>
                  <a:gd name="T5" fmla="*/ 0 h 167"/>
                  <a:gd name="T6" fmla="*/ 285 w 285"/>
                  <a:gd name="T7" fmla="*/ 0 h 167"/>
                  <a:gd name="T8" fmla="*/ 268 w 285"/>
                  <a:gd name="T9" fmla="*/ 140 h 167"/>
                  <a:gd name="T10" fmla="*/ 268 w 285"/>
                  <a:gd name="T11" fmla="*/ 140 h 167"/>
                  <a:gd name="T12" fmla="*/ 267 w 285"/>
                  <a:gd name="T13" fmla="*/ 147 h 167"/>
                  <a:gd name="T14" fmla="*/ 264 w 285"/>
                  <a:gd name="T15" fmla="*/ 151 h 167"/>
                  <a:gd name="T16" fmla="*/ 260 w 285"/>
                  <a:gd name="T17" fmla="*/ 156 h 167"/>
                  <a:gd name="T18" fmla="*/ 254 w 285"/>
                  <a:gd name="T19" fmla="*/ 160 h 167"/>
                  <a:gd name="T20" fmla="*/ 249 w 285"/>
                  <a:gd name="T21" fmla="*/ 163 h 167"/>
                  <a:gd name="T22" fmla="*/ 244 w 285"/>
                  <a:gd name="T23" fmla="*/ 166 h 167"/>
                  <a:gd name="T24" fmla="*/ 231 w 285"/>
                  <a:gd name="T25" fmla="*/ 167 h 167"/>
                  <a:gd name="T26" fmla="*/ 231 w 285"/>
                  <a:gd name="T27" fmla="*/ 167 h 167"/>
                  <a:gd name="T28" fmla="*/ 0 w 285"/>
                  <a:gd name="T29" fmla="*/ 160 h 167"/>
                  <a:gd name="T30" fmla="*/ 0 w 285"/>
                  <a:gd name="T31" fmla="*/ 160 h 167"/>
                  <a:gd name="T32" fmla="*/ 0 w 285"/>
                  <a:gd name="T33" fmla="*/ 0 h 167"/>
                  <a:gd name="T34" fmla="*/ 0 w 285"/>
                  <a:gd name="T35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85" h="167">
                    <a:moveTo>
                      <a:pt x="0" y="0"/>
                    </a:moveTo>
                    <a:lnTo>
                      <a:pt x="0" y="0"/>
                    </a:lnTo>
                    <a:lnTo>
                      <a:pt x="285" y="0"/>
                    </a:lnTo>
                    <a:lnTo>
                      <a:pt x="285" y="0"/>
                    </a:lnTo>
                    <a:lnTo>
                      <a:pt x="268" y="140"/>
                    </a:lnTo>
                    <a:lnTo>
                      <a:pt x="268" y="140"/>
                    </a:lnTo>
                    <a:lnTo>
                      <a:pt x="267" y="147"/>
                    </a:lnTo>
                    <a:lnTo>
                      <a:pt x="264" y="151"/>
                    </a:lnTo>
                    <a:lnTo>
                      <a:pt x="260" y="156"/>
                    </a:lnTo>
                    <a:lnTo>
                      <a:pt x="254" y="160"/>
                    </a:lnTo>
                    <a:lnTo>
                      <a:pt x="249" y="163"/>
                    </a:lnTo>
                    <a:lnTo>
                      <a:pt x="244" y="166"/>
                    </a:lnTo>
                    <a:lnTo>
                      <a:pt x="231" y="167"/>
                    </a:lnTo>
                    <a:lnTo>
                      <a:pt x="231" y="167"/>
                    </a:lnTo>
                    <a:lnTo>
                      <a:pt x="0" y="16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Freeform 30"/>
              <p:cNvSpPr>
                <a:spLocks/>
              </p:cNvSpPr>
              <p:nvPr/>
            </p:nvSpPr>
            <p:spPr bwMode="auto">
              <a:xfrm>
                <a:off x="3111501" y="5083175"/>
                <a:ext cx="446088" cy="265113"/>
              </a:xfrm>
              <a:custGeom>
                <a:avLst/>
                <a:gdLst>
                  <a:gd name="T0" fmla="*/ 0 w 281"/>
                  <a:gd name="T1" fmla="*/ 0 h 167"/>
                  <a:gd name="T2" fmla="*/ 0 w 281"/>
                  <a:gd name="T3" fmla="*/ 0 h 167"/>
                  <a:gd name="T4" fmla="*/ 281 w 281"/>
                  <a:gd name="T5" fmla="*/ 0 h 167"/>
                  <a:gd name="T6" fmla="*/ 281 w 281"/>
                  <a:gd name="T7" fmla="*/ 0 h 167"/>
                  <a:gd name="T8" fmla="*/ 264 w 281"/>
                  <a:gd name="T9" fmla="*/ 140 h 167"/>
                  <a:gd name="T10" fmla="*/ 264 w 281"/>
                  <a:gd name="T11" fmla="*/ 140 h 167"/>
                  <a:gd name="T12" fmla="*/ 263 w 281"/>
                  <a:gd name="T13" fmla="*/ 145 h 167"/>
                  <a:gd name="T14" fmla="*/ 260 w 281"/>
                  <a:gd name="T15" fmla="*/ 151 h 167"/>
                  <a:gd name="T16" fmla="*/ 256 w 281"/>
                  <a:gd name="T17" fmla="*/ 156 h 167"/>
                  <a:gd name="T18" fmla="*/ 250 w 281"/>
                  <a:gd name="T19" fmla="*/ 160 h 167"/>
                  <a:gd name="T20" fmla="*/ 245 w 281"/>
                  <a:gd name="T21" fmla="*/ 163 h 167"/>
                  <a:gd name="T22" fmla="*/ 240 w 281"/>
                  <a:gd name="T23" fmla="*/ 166 h 167"/>
                  <a:gd name="T24" fmla="*/ 229 w 281"/>
                  <a:gd name="T25" fmla="*/ 167 h 167"/>
                  <a:gd name="T26" fmla="*/ 229 w 281"/>
                  <a:gd name="T27" fmla="*/ 167 h 167"/>
                  <a:gd name="T28" fmla="*/ 0 w 281"/>
                  <a:gd name="T29" fmla="*/ 159 h 167"/>
                  <a:gd name="T30" fmla="*/ 0 w 281"/>
                  <a:gd name="T31" fmla="*/ 159 h 167"/>
                  <a:gd name="T32" fmla="*/ 0 w 281"/>
                  <a:gd name="T33" fmla="*/ 0 h 167"/>
                  <a:gd name="T34" fmla="*/ 0 w 281"/>
                  <a:gd name="T35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81" h="167">
                    <a:moveTo>
                      <a:pt x="0" y="0"/>
                    </a:moveTo>
                    <a:lnTo>
                      <a:pt x="0" y="0"/>
                    </a:lnTo>
                    <a:lnTo>
                      <a:pt x="281" y="0"/>
                    </a:lnTo>
                    <a:lnTo>
                      <a:pt x="281" y="0"/>
                    </a:lnTo>
                    <a:lnTo>
                      <a:pt x="264" y="140"/>
                    </a:lnTo>
                    <a:lnTo>
                      <a:pt x="264" y="140"/>
                    </a:lnTo>
                    <a:lnTo>
                      <a:pt x="263" y="145"/>
                    </a:lnTo>
                    <a:lnTo>
                      <a:pt x="260" y="151"/>
                    </a:lnTo>
                    <a:lnTo>
                      <a:pt x="256" y="156"/>
                    </a:lnTo>
                    <a:lnTo>
                      <a:pt x="250" y="160"/>
                    </a:lnTo>
                    <a:lnTo>
                      <a:pt x="245" y="163"/>
                    </a:lnTo>
                    <a:lnTo>
                      <a:pt x="240" y="166"/>
                    </a:lnTo>
                    <a:lnTo>
                      <a:pt x="229" y="167"/>
                    </a:lnTo>
                    <a:lnTo>
                      <a:pt x="229" y="167"/>
                    </a:lnTo>
                    <a:lnTo>
                      <a:pt x="0" y="159"/>
                    </a:lnTo>
                    <a:lnTo>
                      <a:pt x="0" y="15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A9A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Freeform 31"/>
              <p:cNvSpPr>
                <a:spLocks/>
              </p:cNvSpPr>
              <p:nvPr/>
            </p:nvSpPr>
            <p:spPr bwMode="auto">
              <a:xfrm>
                <a:off x="3116263" y="5083175"/>
                <a:ext cx="441325" cy="265113"/>
              </a:xfrm>
              <a:custGeom>
                <a:avLst/>
                <a:gdLst>
                  <a:gd name="T0" fmla="*/ 1 w 278"/>
                  <a:gd name="T1" fmla="*/ 0 h 167"/>
                  <a:gd name="T2" fmla="*/ 1 w 278"/>
                  <a:gd name="T3" fmla="*/ 0 h 167"/>
                  <a:gd name="T4" fmla="*/ 278 w 278"/>
                  <a:gd name="T5" fmla="*/ 0 h 167"/>
                  <a:gd name="T6" fmla="*/ 278 w 278"/>
                  <a:gd name="T7" fmla="*/ 0 h 167"/>
                  <a:gd name="T8" fmla="*/ 261 w 278"/>
                  <a:gd name="T9" fmla="*/ 140 h 167"/>
                  <a:gd name="T10" fmla="*/ 261 w 278"/>
                  <a:gd name="T11" fmla="*/ 140 h 167"/>
                  <a:gd name="T12" fmla="*/ 260 w 278"/>
                  <a:gd name="T13" fmla="*/ 145 h 167"/>
                  <a:gd name="T14" fmla="*/ 257 w 278"/>
                  <a:gd name="T15" fmla="*/ 151 h 167"/>
                  <a:gd name="T16" fmla="*/ 253 w 278"/>
                  <a:gd name="T17" fmla="*/ 156 h 167"/>
                  <a:gd name="T18" fmla="*/ 247 w 278"/>
                  <a:gd name="T19" fmla="*/ 159 h 167"/>
                  <a:gd name="T20" fmla="*/ 242 w 278"/>
                  <a:gd name="T21" fmla="*/ 163 h 167"/>
                  <a:gd name="T22" fmla="*/ 237 w 278"/>
                  <a:gd name="T23" fmla="*/ 166 h 167"/>
                  <a:gd name="T24" fmla="*/ 226 w 278"/>
                  <a:gd name="T25" fmla="*/ 167 h 167"/>
                  <a:gd name="T26" fmla="*/ 226 w 278"/>
                  <a:gd name="T27" fmla="*/ 167 h 167"/>
                  <a:gd name="T28" fmla="*/ 0 w 278"/>
                  <a:gd name="T29" fmla="*/ 157 h 167"/>
                  <a:gd name="T30" fmla="*/ 0 w 278"/>
                  <a:gd name="T31" fmla="*/ 157 h 167"/>
                  <a:gd name="T32" fmla="*/ 1 w 278"/>
                  <a:gd name="T33" fmla="*/ 0 h 167"/>
                  <a:gd name="T34" fmla="*/ 1 w 278"/>
                  <a:gd name="T35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8" h="167">
                    <a:moveTo>
                      <a:pt x="1" y="0"/>
                    </a:moveTo>
                    <a:lnTo>
                      <a:pt x="1" y="0"/>
                    </a:lnTo>
                    <a:lnTo>
                      <a:pt x="278" y="0"/>
                    </a:lnTo>
                    <a:lnTo>
                      <a:pt x="278" y="0"/>
                    </a:lnTo>
                    <a:lnTo>
                      <a:pt x="261" y="140"/>
                    </a:lnTo>
                    <a:lnTo>
                      <a:pt x="261" y="140"/>
                    </a:lnTo>
                    <a:lnTo>
                      <a:pt x="260" y="145"/>
                    </a:lnTo>
                    <a:lnTo>
                      <a:pt x="257" y="151"/>
                    </a:lnTo>
                    <a:lnTo>
                      <a:pt x="253" y="156"/>
                    </a:lnTo>
                    <a:lnTo>
                      <a:pt x="247" y="159"/>
                    </a:lnTo>
                    <a:lnTo>
                      <a:pt x="242" y="163"/>
                    </a:lnTo>
                    <a:lnTo>
                      <a:pt x="237" y="166"/>
                    </a:lnTo>
                    <a:lnTo>
                      <a:pt x="226" y="167"/>
                    </a:lnTo>
                    <a:lnTo>
                      <a:pt x="226" y="167"/>
                    </a:lnTo>
                    <a:lnTo>
                      <a:pt x="0" y="157"/>
                    </a:lnTo>
                    <a:lnTo>
                      <a:pt x="0" y="157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A9A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32"/>
              <p:cNvSpPr>
                <a:spLocks/>
              </p:cNvSpPr>
              <p:nvPr/>
            </p:nvSpPr>
            <p:spPr bwMode="auto">
              <a:xfrm>
                <a:off x="3122613" y="5083175"/>
                <a:ext cx="434975" cy="265113"/>
              </a:xfrm>
              <a:custGeom>
                <a:avLst/>
                <a:gdLst>
                  <a:gd name="T0" fmla="*/ 1 w 274"/>
                  <a:gd name="T1" fmla="*/ 0 h 167"/>
                  <a:gd name="T2" fmla="*/ 1 w 274"/>
                  <a:gd name="T3" fmla="*/ 0 h 167"/>
                  <a:gd name="T4" fmla="*/ 274 w 274"/>
                  <a:gd name="T5" fmla="*/ 0 h 167"/>
                  <a:gd name="T6" fmla="*/ 274 w 274"/>
                  <a:gd name="T7" fmla="*/ 0 h 167"/>
                  <a:gd name="T8" fmla="*/ 257 w 274"/>
                  <a:gd name="T9" fmla="*/ 140 h 167"/>
                  <a:gd name="T10" fmla="*/ 257 w 274"/>
                  <a:gd name="T11" fmla="*/ 140 h 167"/>
                  <a:gd name="T12" fmla="*/ 256 w 274"/>
                  <a:gd name="T13" fmla="*/ 145 h 167"/>
                  <a:gd name="T14" fmla="*/ 253 w 274"/>
                  <a:gd name="T15" fmla="*/ 151 h 167"/>
                  <a:gd name="T16" fmla="*/ 249 w 274"/>
                  <a:gd name="T17" fmla="*/ 156 h 167"/>
                  <a:gd name="T18" fmla="*/ 245 w 274"/>
                  <a:gd name="T19" fmla="*/ 159 h 167"/>
                  <a:gd name="T20" fmla="*/ 239 w 274"/>
                  <a:gd name="T21" fmla="*/ 163 h 167"/>
                  <a:gd name="T22" fmla="*/ 233 w 274"/>
                  <a:gd name="T23" fmla="*/ 164 h 167"/>
                  <a:gd name="T24" fmla="*/ 222 w 274"/>
                  <a:gd name="T25" fmla="*/ 167 h 167"/>
                  <a:gd name="T26" fmla="*/ 222 w 274"/>
                  <a:gd name="T27" fmla="*/ 167 h 167"/>
                  <a:gd name="T28" fmla="*/ 0 w 274"/>
                  <a:gd name="T29" fmla="*/ 156 h 167"/>
                  <a:gd name="T30" fmla="*/ 0 w 274"/>
                  <a:gd name="T31" fmla="*/ 156 h 167"/>
                  <a:gd name="T32" fmla="*/ 1 w 274"/>
                  <a:gd name="T33" fmla="*/ 0 h 167"/>
                  <a:gd name="T34" fmla="*/ 1 w 274"/>
                  <a:gd name="T35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4" h="167">
                    <a:moveTo>
                      <a:pt x="1" y="0"/>
                    </a:moveTo>
                    <a:lnTo>
                      <a:pt x="1" y="0"/>
                    </a:lnTo>
                    <a:lnTo>
                      <a:pt x="274" y="0"/>
                    </a:lnTo>
                    <a:lnTo>
                      <a:pt x="274" y="0"/>
                    </a:lnTo>
                    <a:lnTo>
                      <a:pt x="257" y="140"/>
                    </a:lnTo>
                    <a:lnTo>
                      <a:pt x="257" y="140"/>
                    </a:lnTo>
                    <a:lnTo>
                      <a:pt x="256" y="145"/>
                    </a:lnTo>
                    <a:lnTo>
                      <a:pt x="253" y="151"/>
                    </a:lnTo>
                    <a:lnTo>
                      <a:pt x="249" y="156"/>
                    </a:lnTo>
                    <a:lnTo>
                      <a:pt x="245" y="159"/>
                    </a:lnTo>
                    <a:lnTo>
                      <a:pt x="239" y="163"/>
                    </a:lnTo>
                    <a:lnTo>
                      <a:pt x="233" y="164"/>
                    </a:lnTo>
                    <a:lnTo>
                      <a:pt x="222" y="167"/>
                    </a:lnTo>
                    <a:lnTo>
                      <a:pt x="222" y="167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B9B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Freeform 33"/>
              <p:cNvSpPr>
                <a:spLocks/>
              </p:cNvSpPr>
              <p:nvPr/>
            </p:nvSpPr>
            <p:spPr bwMode="auto">
              <a:xfrm>
                <a:off x="3128963" y="5083175"/>
                <a:ext cx="428625" cy="265113"/>
              </a:xfrm>
              <a:custGeom>
                <a:avLst/>
                <a:gdLst>
                  <a:gd name="T0" fmla="*/ 0 w 270"/>
                  <a:gd name="T1" fmla="*/ 0 h 167"/>
                  <a:gd name="T2" fmla="*/ 0 w 270"/>
                  <a:gd name="T3" fmla="*/ 0 h 167"/>
                  <a:gd name="T4" fmla="*/ 270 w 270"/>
                  <a:gd name="T5" fmla="*/ 0 h 167"/>
                  <a:gd name="T6" fmla="*/ 270 w 270"/>
                  <a:gd name="T7" fmla="*/ 0 h 167"/>
                  <a:gd name="T8" fmla="*/ 253 w 270"/>
                  <a:gd name="T9" fmla="*/ 140 h 167"/>
                  <a:gd name="T10" fmla="*/ 253 w 270"/>
                  <a:gd name="T11" fmla="*/ 140 h 167"/>
                  <a:gd name="T12" fmla="*/ 252 w 270"/>
                  <a:gd name="T13" fmla="*/ 145 h 167"/>
                  <a:gd name="T14" fmla="*/ 249 w 270"/>
                  <a:gd name="T15" fmla="*/ 151 h 167"/>
                  <a:gd name="T16" fmla="*/ 245 w 270"/>
                  <a:gd name="T17" fmla="*/ 155 h 167"/>
                  <a:gd name="T18" fmla="*/ 241 w 270"/>
                  <a:gd name="T19" fmla="*/ 159 h 167"/>
                  <a:gd name="T20" fmla="*/ 235 w 270"/>
                  <a:gd name="T21" fmla="*/ 163 h 167"/>
                  <a:gd name="T22" fmla="*/ 230 w 270"/>
                  <a:gd name="T23" fmla="*/ 164 h 167"/>
                  <a:gd name="T24" fmla="*/ 219 w 270"/>
                  <a:gd name="T25" fmla="*/ 167 h 167"/>
                  <a:gd name="T26" fmla="*/ 219 w 270"/>
                  <a:gd name="T27" fmla="*/ 167 h 167"/>
                  <a:gd name="T28" fmla="*/ 0 w 270"/>
                  <a:gd name="T29" fmla="*/ 156 h 167"/>
                  <a:gd name="T30" fmla="*/ 0 w 270"/>
                  <a:gd name="T31" fmla="*/ 156 h 167"/>
                  <a:gd name="T32" fmla="*/ 0 w 270"/>
                  <a:gd name="T33" fmla="*/ 0 h 167"/>
                  <a:gd name="T34" fmla="*/ 0 w 270"/>
                  <a:gd name="T35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0" h="167">
                    <a:moveTo>
                      <a:pt x="0" y="0"/>
                    </a:moveTo>
                    <a:lnTo>
                      <a:pt x="0" y="0"/>
                    </a:lnTo>
                    <a:lnTo>
                      <a:pt x="270" y="0"/>
                    </a:lnTo>
                    <a:lnTo>
                      <a:pt x="270" y="0"/>
                    </a:lnTo>
                    <a:lnTo>
                      <a:pt x="253" y="140"/>
                    </a:lnTo>
                    <a:lnTo>
                      <a:pt x="253" y="140"/>
                    </a:lnTo>
                    <a:lnTo>
                      <a:pt x="252" y="145"/>
                    </a:lnTo>
                    <a:lnTo>
                      <a:pt x="249" y="151"/>
                    </a:lnTo>
                    <a:lnTo>
                      <a:pt x="245" y="155"/>
                    </a:lnTo>
                    <a:lnTo>
                      <a:pt x="241" y="159"/>
                    </a:lnTo>
                    <a:lnTo>
                      <a:pt x="235" y="163"/>
                    </a:lnTo>
                    <a:lnTo>
                      <a:pt x="230" y="164"/>
                    </a:lnTo>
                    <a:lnTo>
                      <a:pt x="219" y="167"/>
                    </a:lnTo>
                    <a:lnTo>
                      <a:pt x="219" y="167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C9C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Freeform 34"/>
              <p:cNvSpPr>
                <a:spLocks/>
              </p:cNvSpPr>
              <p:nvPr/>
            </p:nvSpPr>
            <p:spPr bwMode="auto">
              <a:xfrm>
                <a:off x="3135313" y="5083175"/>
                <a:ext cx="422275" cy="265113"/>
              </a:xfrm>
              <a:custGeom>
                <a:avLst/>
                <a:gdLst>
                  <a:gd name="T0" fmla="*/ 0 w 266"/>
                  <a:gd name="T1" fmla="*/ 0 h 167"/>
                  <a:gd name="T2" fmla="*/ 0 w 266"/>
                  <a:gd name="T3" fmla="*/ 0 h 167"/>
                  <a:gd name="T4" fmla="*/ 266 w 266"/>
                  <a:gd name="T5" fmla="*/ 0 h 167"/>
                  <a:gd name="T6" fmla="*/ 266 w 266"/>
                  <a:gd name="T7" fmla="*/ 0 h 167"/>
                  <a:gd name="T8" fmla="*/ 249 w 266"/>
                  <a:gd name="T9" fmla="*/ 140 h 167"/>
                  <a:gd name="T10" fmla="*/ 249 w 266"/>
                  <a:gd name="T11" fmla="*/ 140 h 167"/>
                  <a:gd name="T12" fmla="*/ 248 w 266"/>
                  <a:gd name="T13" fmla="*/ 145 h 167"/>
                  <a:gd name="T14" fmla="*/ 245 w 266"/>
                  <a:gd name="T15" fmla="*/ 151 h 167"/>
                  <a:gd name="T16" fmla="*/ 241 w 266"/>
                  <a:gd name="T17" fmla="*/ 155 h 167"/>
                  <a:gd name="T18" fmla="*/ 237 w 266"/>
                  <a:gd name="T19" fmla="*/ 159 h 167"/>
                  <a:gd name="T20" fmla="*/ 226 w 266"/>
                  <a:gd name="T21" fmla="*/ 164 h 167"/>
                  <a:gd name="T22" fmla="*/ 215 w 266"/>
                  <a:gd name="T23" fmla="*/ 167 h 167"/>
                  <a:gd name="T24" fmla="*/ 215 w 266"/>
                  <a:gd name="T25" fmla="*/ 167 h 167"/>
                  <a:gd name="T26" fmla="*/ 0 w 266"/>
                  <a:gd name="T27" fmla="*/ 155 h 167"/>
                  <a:gd name="T28" fmla="*/ 0 w 266"/>
                  <a:gd name="T29" fmla="*/ 155 h 167"/>
                  <a:gd name="T30" fmla="*/ 0 w 266"/>
                  <a:gd name="T31" fmla="*/ 0 h 167"/>
                  <a:gd name="T32" fmla="*/ 0 w 266"/>
                  <a:gd name="T33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6" h="167">
                    <a:moveTo>
                      <a:pt x="0" y="0"/>
                    </a:moveTo>
                    <a:lnTo>
                      <a:pt x="0" y="0"/>
                    </a:lnTo>
                    <a:lnTo>
                      <a:pt x="266" y="0"/>
                    </a:lnTo>
                    <a:lnTo>
                      <a:pt x="266" y="0"/>
                    </a:lnTo>
                    <a:lnTo>
                      <a:pt x="249" y="140"/>
                    </a:lnTo>
                    <a:lnTo>
                      <a:pt x="249" y="140"/>
                    </a:lnTo>
                    <a:lnTo>
                      <a:pt x="248" y="145"/>
                    </a:lnTo>
                    <a:lnTo>
                      <a:pt x="245" y="151"/>
                    </a:lnTo>
                    <a:lnTo>
                      <a:pt x="241" y="155"/>
                    </a:lnTo>
                    <a:lnTo>
                      <a:pt x="237" y="159"/>
                    </a:lnTo>
                    <a:lnTo>
                      <a:pt x="226" y="164"/>
                    </a:lnTo>
                    <a:lnTo>
                      <a:pt x="215" y="167"/>
                    </a:lnTo>
                    <a:lnTo>
                      <a:pt x="215" y="167"/>
                    </a:lnTo>
                    <a:lnTo>
                      <a:pt x="0" y="155"/>
                    </a:lnTo>
                    <a:lnTo>
                      <a:pt x="0" y="15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C9C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Freeform 35"/>
              <p:cNvSpPr>
                <a:spLocks/>
              </p:cNvSpPr>
              <p:nvPr/>
            </p:nvSpPr>
            <p:spPr bwMode="auto">
              <a:xfrm>
                <a:off x="3138488" y="5083175"/>
                <a:ext cx="419100" cy="265113"/>
              </a:xfrm>
              <a:custGeom>
                <a:avLst/>
                <a:gdLst>
                  <a:gd name="T0" fmla="*/ 2 w 264"/>
                  <a:gd name="T1" fmla="*/ 0 h 167"/>
                  <a:gd name="T2" fmla="*/ 2 w 264"/>
                  <a:gd name="T3" fmla="*/ 0 h 167"/>
                  <a:gd name="T4" fmla="*/ 264 w 264"/>
                  <a:gd name="T5" fmla="*/ 0 h 167"/>
                  <a:gd name="T6" fmla="*/ 264 w 264"/>
                  <a:gd name="T7" fmla="*/ 0 h 167"/>
                  <a:gd name="T8" fmla="*/ 247 w 264"/>
                  <a:gd name="T9" fmla="*/ 140 h 167"/>
                  <a:gd name="T10" fmla="*/ 247 w 264"/>
                  <a:gd name="T11" fmla="*/ 140 h 167"/>
                  <a:gd name="T12" fmla="*/ 246 w 264"/>
                  <a:gd name="T13" fmla="*/ 145 h 167"/>
                  <a:gd name="T14" fmla="*/ 243 w 264"/>
                  <a:gd name="T15" fmla="*/ 151 h 167"/>
                  <a:gd name="T16" fmla="*/ 239 w 264"/>
                  <a:gd name="T17" fmla="*/ 155 h 167"/>
                  <a:gd name="T18" fmla="*/ 235 w 264"/>
                  <a:gd name="T19" fmla="*/ 159 h 167"/>
                  <a:gd name="T20" fmla="*/ 224 w 264"/>
                  <a:gd name="T21" fmla="*/ 164 h 167"/>
                  <a:gd name="T22" fmla="*/ 213 w 264"/>
                  <a:gd name="T23" fmla="*/ 167 h 167"/>
                  <a:gd name="T24" fmla="*/ 213 w 264"/>
                  <a:gd name="T25" fmla="*/ 167 h 167"/>
                  <a:gd name="T26" fmla="*/ 0 w 264"/>
                  <a:gd name="T27" fmla="*/ 153 h 167"/>
                  <a:gd name="T28" fmla="*/ 0 w 264"/>
                  <a:gd name="T29" fmla="*/ 153 h 167"/>
                  <a:gd name="T30" fmla="*/ 2 w 264"/>
                  <a:gd name="T31" fmla="*/ 0 h 167"/>
                  <a:gd name="T32" fmla="*/ 2 w 264"/>
                  <a:gd name="T33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4" h="167">
                    <a:moveTo>
                      <a:pt x="2" y="0"/>
                    </a:moveTo>
                    <a:lnTo>
                      <a:pt x="2" y="0"/>
                    </a:lnTo>
                    <a:lnTo>
                      <a:pt x="264" y="0"/>
                    </a:lnTo>
                    <a:lnTo>
                      <a:pt x="264" y="0"/>
                    </a:lnTo>
                    <a:lnTo>
                      <a:pt x="247" y="140"/>
                    </a:lnTo>
                    <a:lnTo>
                      <a:pt x="247" y="140"/>
                    </a:lnTo>
                    <a:lnTo>
                      <a:pt x="246" y="145"/>
                    </a:lnTo>
                    <a:lnTo>
                      <a:pt x="243" y="151"/>
                    </a:lnTo>
                    <a:lnTo>
                      <a:pt x="239" y="155"/>
                    </a:lnTo>
                    <a:lnTo>
                      <a:pt x="235" y="159"/>
                    </a:lnTo>
                    <a:lnTo>
                      <a:pt x="224" y="164"/>
                    </a:lnTo>
                    <a:lnTo>
                      <a:pt x="213" y="167"/>
                    </a:lnTo>
                    <a:lnTo>
                      <a:pt x="213" y="167"/>
                    </a:lnTo>
                    <a:lnTo>
                      <a:pt x="0" y="153"/>
                    </a:lnTo>
                    <a:lnTo>
                      <a:pt x="0" y="153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9D9D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Freeform 36"/>
              <p:cNvSpPr>
                <a:spLocks/>
              </p:cNvSpPr>
              <p:nvPr/>
            </p:nvSpPr>
            <p:spPr bwMode="auto">
              <a:xfrm>
                <a:off x="3144838" y="5083175"/>
                <a:ext cx="412750" cy="265113"/>
              </a:xfrm>
              <a:custGeom>
                <a:avLst/>
                <a:gdLst>
                  <a:gd name="T0" fmla="*/ 2 w 260"/>
                  <a:gd name="T1" fmla="*/ 0 h 167"/>
                  <a:gd name="T2" fmla="*/ 2 w 260"/>
                  <a:gd name="T3" fmla="*/ 0 h 167"/>
                  <a:gd name="T4" fmla="*/ 260 w 260"/>
                  <a:gd name="T5" fmla="*/ 0 h 167"/>
                  <a:gd name="T6" fmla="*/ 260 w 260"/>
                  <a:gd name="T7" fmla="*/ 0 h 167"/>
                  <a:gd name="T8" fmla="*/ 243 w 260"/>
                  <a:gd name="T9" fmla="*/ 140 h 167"/>
                  <a:gd name="T10" fmla="*/ 243 w 260"/>
                  <a:gd name="T11" fmla="*/ 140 h 167"/>
                  <a:gd name="T12" fmla="*/ 242 w 260"/>
                  <a:gd name="T13" fmla="*/ 145 h 167"/>
                  <a:gd name="T14" fmla="*/ 239 w 260"/>
                  <a:gd name="T15" fmla="*/ 151 h 167"/>
                  <a:gd name="T16" fmla="*/ 235 w 260"/>
                  <a:gd name="T17" fmla="*/ 155 h 167"/>
                  <a:gd name="T18" fmla="*/ 231 w 260"/>
                  <a:gd name="T19" fmla="*/ 159 h 167"/>
                  <a:gd name="T20" fmla="*/ 220 w 260"/>
                  <a:gd name="T21" fmla="*/ 164 h 167"/>
                  <a:gd name="T22" fmla="*/ 209 w 260"/>
                  <a:gd name="T23" fmla="*/ 167 h 167"/>
                  <a:gd name="T24" fmla="*/ 209 w 260"/>
                  <a:gd name="T25" fmla="*/ 167 h 167"/>
                  <a:gd name="T26" fmla="*/ 0 w 260"/>
                  <a:gd name="T27" fmla="*/ 152 h 167"/>
                  <a:gd name="T28" fmla="*/ 0 w 260"/>
                  <a:gd name="T29" fmla="*/ 152 h 167"/>
                  <a:gd name="T30" fmla="*/ 2 w 260"/>
                  <a:gd name="T31" fmla="*/ 0 h 167"/>
                  <a:gd name="T32" fmla="*/ 2 w 260"/>
                  <a:gd name="T33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0" h="167">
                    <a:moveTo>
                      <a:pt x="2" y="0"/>
                    </a:moveTo>
                    <a:lnTo>
                      <a:pt x="2" y="0"/>
                    </a:lnTo>
                    <a:lnTo>
                      <a:pt x="260" y="0"/>
                    </a:lnTo>
                    <a:lnTo>
                      <a:pt x="260" y="0"/>
                    </a:lnTo>
                    <a:lnTo>
                      <a:pt x="243" y="140"/>
                    </a:lnTo>
                    <a:lnTo>
                      <a:pt x="243" y="140"/>
                    </a:lnTo>
                    <a:lnTo>
                      <a:pt x="242" y="145"/>
                    </a:lnTo>
                    <a:lnTo>
                      <a:pt x="239" y="151"/>
                    </a:lnTo>
                    <a:lnTo>
                      <a:pt x="235" y="155"/>
                    </a:lnTo>
                    <a:lnTo>
                      <a:pt x="231" y="159"/>
                    </a:lnTo>
                    <a:lnTo>
                      <a:pt x="220" y="164"/>
                    </a:lnTo>
                    <a:lnTo>
                      <a:pt x="209" y="167"/>
                    </a:lnTo>
                    <a:lnTo>
                      <a:pt x="209" y="167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9D9D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Freeform 37"/>
              <p:cNvSpPr>
                <a:spLocks/>
              </p:cNvSpPr>
              <p:nvPr/>
            </p:nvSpPr>
            <p:spPr bwMode="auto">
              <a:xfrm>
                <a:off x="3152776" y="5083175"/>
                <a:ext cx="404813" cy="265113"/>
              </a:xfrm>
              <a:custGeom>
                <a:avLst/>
                <a:gdLst>
                  <a:gd name="T0" fmla="*/ 1 w 255"/>
                  <a:gd name="T1" fmla="*/ 0 h 167"/>
                  <a:gd name="T2" fmla="*/ 1 w 255"/>
                  <a:gd name="T3" fmla="*/ 0 h 167"/>
                  <a:gd name="T4" fmla="*/ 255 w 255"/>
                  <a:gd name="T5" fmla="*/ 0 h 167"/>
                  <a:gd name="T6" fmla="*/ 255 w 255"/>
                  <a:gd name="T7" fmla="*/ 0 h 167"/>
                  <a:gd name="T8" fmla="*/ 238 w 255"/>
                  <a:gd name="T9" fmla="*/ 140 h 167"/>
                  <a:gd name="T10" fmla="*/ 238 w 255"/>
                  <a:gd name="T11" fmla="*/ 140 h 167"/>
                  <a:gd name="T12" fmla="*/ 237 w 255"/>
                  <a:gd name="T13" fmla="*/ 145 h 167"/>
                  <a:gd name="T14" fmla="*/ 234 w 255"/>
                  <a:gd name="T15" fmla="*/ 151 h 167"/>
                  <a:gd name="T16" fmla="*/ 230 w 255"/>
                  <a:gd name="T17" fmla="*/ 155 h 167"/>
                  <a:gd name="T18" fmla="*/ 226 w 255"/>
                  <a:gd name="T19" fmla="*/ 159 h 167"/>
                  <a:gd name="T20" fmla="*/ 215 w 255"/>
                  <a:gd name="T21" fmla="*/ 164 h 167"/>
                  <a:gd name="T22" fmla="*/ 205 w 255"/>
                  <a:gd name="T23" fmla="*/ 167 h 167"/>
                  <a:gd name="T24" fmla="*/ 205 w 255"/>
                  <a:gd name="T25" fmla="*/ 167 h 167"/>
                  <a:gd name="T26" fmla="*/ 0 w 255"/>
                  <a:gd name="T27" fmla="*/ 151 h 167"/>
                  <a:gd name="T28" fmla="*/ 0 w 255"/>
                  <a:gd name="T29" fmla="*/ 151 h 167"/>
                  <a:gd name="T30" fmla="*/ 1 w 255"/>
                  <a:gd name="T31" fmla="*/ 0 h 167"/>
                  <a:gd name="T32" fmla="*/ 1 w 255"/>
                  <a:gd name="T33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5" h="167">
                    <a:moveTo>
                      <a:pt x="1" y="0"/>
                    </a:moveTo>
                    <a:lnTo>
                      <a:pt x="1" y="0"/>
                    </a:lnTo>
                    <a:lnTo>
                      <a:pt x="255" y="0"/>
                    </a:lnTo>
                    <a:lnTo>
                      <a:pt x="255" y="0"/>
                    </a:lnTo>
                    <a:lnTo>
                      <a:pt x="238" y="140"/>
                    </a:lnTo>
                    <a:lnTo>
                      <a:pt x="238" y="140"/>
                    </a:lnTo>
                    <a:lnTo>
                      <a:pt x="237" y="145"/>
                    </a:lnTo>
                    <a:lnTo>
                      <a:pt x="234" y="151"/>
                    </a:lnTo>
                    <a:lnTo>
                      <a:pt x="230" y="155"/>
                    </a:lnTo>
                    <a:lnTo>
                      <a:pt x="226" y="159"/>
                    </a:lnTo>
                    <a:lnTo>
                      <a:pt x="215" y="164"/>
                    </a:lnTo>
                    <a:lnTo>
                      <a:pt x="205" y="167"/>
                    </a:lnTo>
                    <a:lnTo>
                      <a:pt x="205" y="167"/>
                    </a:lnTo>
                    <a:lnTo>
                      <a:pt x="0" y="151"/>
                    </a:lnTo>
                    <a:lnTo>
                      <a:pt x="0" y="151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E9E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Freeform 38"/>
              <p:cNvSpPr>
                <a:spLocks/>
              </p:cNvSpPr>
              <p:nvPr/>
            </p:nvSpPr>
            <p:spPr bwMode="auto">
              <a:xfrm>
                <a:off x="3159126" y="5083175"/>
                <a:ext cx="398463" cy="265113"/>
              </a:xfrm>
              <a:custGeom>
                <a:avLst/>
                <a:gdLst>
                  <a:gd name="T0" fmla="*/ 1 w 251"/>
                  <a:gd name="T1" fmla="*/ 0 h 167"/>
                  <a:gd name="T2" fmla="*/ 1 w 251"/>
                  <a:gd name="T3" fmla="*/ 0 h 167"/>
                  <a:gd name="T4" fmla="*/ 251 w 251"/>
                  <a:gd name="T5" fmla="*/ 0 h 167"/>
                  <a:gd name="T6" fmla="*/ 251 w 251"/>
                  <a:gd name="T7" fmla="*/ 0 h 167"/>
                  <a:gd name="T8" fmla="*/ 234 w 251"/>
                  <a:gd name="T9" fmla="*/ 140 h 167"/>
                  <a:gd name="T10" fmla="*/ 234 w 251"/>
                  <a:gd name="T11" fmla="*/ 140 h 167"/>
                  <a:gd name="T12" fmla="*/ 233 w 251"/>
                  <a:gd name="T13" fmla="*/ 145 h 167"/>
                  <a:gd name="T14" fmla="*/ 230 w 251"/>
                  <a:gd name="T15" fmla="*/ 151 h 167"/>
                  <a:gd name="T16" fmla="*/ 226 w 251"/>
                  <a:gd name="T17" fmla="*/ 155 h 167"/>
                  <a:gd name="T18" fmla="*/ 222 w 251"/>
                  <a:gd name="T19" fmla="*/ 159 h 167"/>
                  <a:gd name="T20" fmla="*/ 212 w 251"/>
                  <a:gd name="T21" fmla="*/ 164 h 167"/>
                  <a:gd name="T22" fmla="*/ 201 w 251"/>
                  <a:gd name="T23" fmla="*/ 167 h 167"/>
                  <a:gd name="T24" fmla="*/ 201 w 251"/>
                  <a:gd name="T25" fmla="*/ 167 h 167"/>
                  <a:gd name="T26" fmla="*/ 0 w 251"/>
                  <a:gd name="T27" fmla="*/ 149 h 167"/>
                  <a:gd name="T28" fmla="*/ 0 w 251"/>
                  <a:gd name="T29" fmla="*/ 149 h 167"/>
                  <a:gd name="T30" fmla="*/ 1 w 251"/>
                  <a:gd name="T31" fmla="*/ 0 h 167"/>
                  <a:gd name="T32" fmla="*/ 1 w 251"/>
                  <a:gd name="T33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1" h="167">
                    <a:moveTo>
                      <a:pt x="1" y="0"/>
                    </a:moveTo>
                    <a:lnTo>
                      <a:pt x="1" y="0"/>
                    </a:lnTo>
                    <a:lnTo>
                      <a:pt x="251" y="0"/>
                    </a:lnTo>
                    <a:lnTo>
                      <a:pt x="251" y="0"/>
                    </a:lnTo>
                    <a:lnTo>
                      <a:pt x="234" y="140"/>
                    </a:lnTo>
                    <a:lnTo>
                      <a:pt x="234" y="140"/>
                    </a:lnTo>
                    <a:lnTo>
                      <a:pt x="233" y="145"/>
                    </a:lnTo>
                    <a:lnTo>
                      <a:pt x="230" y="151"/>
                    </a:lnTo>
                    <a:lnTo>
                      <a:pt x="226" y="155"/>
                    </a:lnTo>
                    <a:lnTo>
                      <a:pt x="222" y="159"/>
                    </a:lnTo>
                    <a:lnTo>
                      <a:pt x="212" y="164"/>
                    </a:lnTo>
                    <a:lnTo>
                      <a:pt x="201" y="167"/>
                    </a:lnTo>
                    <a:lnTo>
                      <a:pt x="201" y="167"/>
                    </a:lnTo>
                    <a:lnTo>
                      <a:pt x="0" y="149"/>
                    </a:lnTo>
                    <a:lnTo>
                      <a:pt x="0" y="149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F9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Freeform 39"/>
              <p:cNvSpPr>
                <a:spLocks/>
              </p:cNvSpPr>
              <p:nvPr/>
            </p:nvSpPr>
            <p:spPr bwMode="auto">
              <a:xfrm>
                <a:off x="3162301" y="5083175"/>
                <a:ext cx="395288" cy="263525"/>
              </a:xfrm>
              <a:custGeom>
                <a:avLst/>
                <a:gdLst>
                  <a:gd name="T0" fmla="*/ 2 w 249"/>
                  <a:gd name="T1" fmla="*/ 0 h 166"/>
                  <a:gd name="T2" fmla="*/ 2 w 249"/>
                  <a:gd name="T3" fmla="*/ 0 h 166"/>
                  <a:gd name="T4" fmla="*/ 249 w 249"/>
                  <a:gd name="T5" fmla="*/ 0 h 166"/>
                  <a:gd name="T6" fmla="*/ 249 w 249"/>
                  <a:gd name="T7" fmla="*/ 0 h 166"/>
                  <a:gd name="T8" fmla="*/ 232 w 249"/>
                  <a:gd name="T9" fmla="*/ 140 h 166"/>
                  <a:gd name="T10" fmla="*/ 232 w 249"/>
                  <a:gd name="T11" fmla="*/ 140 h 166"/>
                  <a:gd name="T12" fmla="*/ 231 w 249"/>
                  <a:gd name="T13" fmla="*/ 145 h 166"/>
                  <a:gd name="T14" fmla="*/ 228 w 249"/>
                  <a:gd name="T15" fmla="*/ 151 h 166"/>
                  <a:gd name="T16" fmla="*/ 225 w 249"/>
                  <a:gd name="T17" fmla="*/ 155 h 166"/>
                  <a:gd name="T18" fmla="*/ 220 w 249"/>
                  <a:gd name="T19" fmla="*/ 159 h 166"/>
                  <a:gd name="T20" fmla="*/ 210 w 249"/>
                  <a:gd name="T21" fmla="*/ 164 h 166"/>
                  <a:gd name="T22" fmla="*/ 199 w 249"/>
                  <a:gd name="T23" fmla="*/ 166 h 166"/>
                  <a:gd name="T24" fmla="*/ 199 w 249"/>
                  <a:gd name="T25" fmla="*/ 166 h 166"/>
                  <a:gd name="T26" fmla="*/ 0 w 249"/>
                  <a:gd name="T27" fmla="*/ 148 h 166"/>
                  <a:gd name="T28" fmla="*/ 0 w 249"/>
                  <a:gd name="T29" fmla="*/ 148 h 166"/>
                  <a:gd name="T30" fmla="*/ 2 w 249"/>
                  <a:gd name="T31" fmla="*/ 0 h 166"/>
                  <a:gd name="T32" fmla="*/ 2 w 249"/>
                  <a:gd name="T33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9" h="166">
                    <a:moveTo>
                      <a:pt x="2" y="0"/>
                    </a:moveTo>
                    <a:lnTo>
                      <a:pt x="2" y="0"/>
                    </a:lnTo>
                    <a:lnTo>
                      <a:pt x="249" y="0"/>
                    </a:lnTo>
                    <a:lnTo>
                      <a:pt x="249" y="0"/>
                    </a:lnTo>
                    <a:lnTo>
                      <a:pt x="232" y="140"/>
                    </a:lnTo>
                    <a:lnTo>
                      <a:pt x="232" y="140"/>
                    </a:lnTo>
                    <a:lnTo>
                      <a:pt x="231" y="145"/>
                    </a:lnTo>
                    <a:lnTo>
                      <a:pt x="228" y="151"/>
                    </a:lnTo>
                    <a:lnTo>
                      <a:pt x="225" y="155"/>
                    </a:lnTo>
                    <a:lnTo>
                      <a:pt x="220" y="159"/>
                    </a:lnTo>
                    <a:lnTo>
                      <a:pt x="210" y="164"/>
                    </a:lnTo>
                    <a:lnTo>
                      <a:pt x="199" y="166"/>
                    </a:lnTo>
                    <a:lnTo>
                      <a:pt x="199" y="166"/>
                    </a:lnTo>
                    <a:lnTo>
                      <a:pt x="0" y="148"/>
                    </a:lnTo>
                    <a:lnTo>
                      <a:pt x="0" y="148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9F9F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Freeform 40"/>
              <p:cNvSpPr>
                <a:spLocks/>
              </p:cNvSpPr>
              <p:nvPr/>
            </p:nvSpPr>
            <p:spPr bwMode="auto">
              <a:xfrm>
                <a:off x="3168651" y="5083175"/>
                <a:ext cx="388938" cy="263525"/>
              </a:xfrm>
              <a:custGeom>
                <a:avLst/>
                <a:gdLst>
                  <a:gd name="T0" fmla="*/ 2 w 245"/>
                  <a:gd name="T1" fmla="*/ 0 h 166"/>
                  <a:gd name="T2" fmla="*/ 2 w 245"/>
                  <a:gd name="T3" fmla="*/ 0 h 166"/>
                  <a:gd name="T4" fmla="*/ 245 w 245"/>
                  <a:gd name="T5" fmla="*/ 0 h 166"/>
                  <a:gd name="T6" fmla="*/ 245 w 245"/>
                  <a:gd name="T7" fmla="*/ 0 h 166"/>
                  <a:gd name="T8" fmla="*/ 228 w 245"/>
                  <a:gd name="T9" fmla="*/ 140 h 166"/>
                  <a:gd name="T10" fmla="*/ 228 w 245"/>
                  <a:gd name="T11" fmla="*/ 140 h 166"/>
                  <a:gd name="T12" fmla="*/ 227 w 245"/>
                  <a:gd name="T13" fmla="*/ 145 h 166"/>
                  <a:gd name="T14" fmla="*/ 224 w 245"/>
                  <a:gd name="T15" fmla="*/ 151 h 166"/>
                  <a:gd name="T16" fmla="*/ 221 w 245"/>
                  <a:gd name="T17" fmla="*/ 155 h 166"/>
                  <a:gd name="T18" fmla="*/ 216 w 245"/>
                  <a:gd name="T19" fmla="*/ 159 h 166"/>
                  <a:gd name="T20" fmla="*/ 206 w 245"/>
                  <a:gd name="T21" fmla="*/ 163 h 166"/>
                  <a:gd name="T22" fmla="*/ 195 w 245"/>
                  <a:gd name="T23" fmla="*/ 166 h 166"/>
                  <a:gd name="T24" fmla="*/ 195 w 245"/>
                  <a:gd name="T25" fmla="*/ 166 h 166"/>
                  <a:gd name="T26" fmla="*/ 0 w 245"/>
                  <a:gd name="T27" fmla="*/ 148 h 166"/>
                  <a:gd name="T28" fmla="*/ 0 w 245"/>
                  <a:gd name="T29" fmla="*/ 148 h 166"/>
                  <a:gd name="T30" fmla="*/ 2 w 245"/>
                  <a:gd name="T31" fmla="*/ 0 h 166"/>
                  <a:gd name="T32" fmla="*/ 2 w 245"/>
                  <a:gd name="T33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5" h="166">
                    <a:moveTo>
                      <a:pt x="2" y="0"/>
                    </a:moveTo>
                    <a:lnTo>
                      <a:pt x="2" y="0"/>
                    </a:lnTo>
                    <a:lnTo>
                      <a:pt x="245" y="0"/>
                    </a:lnTo>
                    <a:lnTo>
                      <a:pt x="245" y="0"/>
                    </a:lnTo>
                    <a:lnTo>
                      <a:pt x="228" y="140"/>
                    </a:lnTo>
                    <a:lnTo>
                      <a:pt x="228" y="140"/>
                    </a:lnTo>
                    <a:lnTo>
                      <a:pt x="227" y="145"/>
                    </a:lnTo>
                    <a:lnTo>
                      <a:pt x="224" y="151"/>
                    </a:lnTo>
                    <a:lnTo>
                      <a:pt x="221" y="155"/>
                    </a:lnTo>
                    <a:lnTo>
                      <a:pt x="216" y="159"/>
                    </a:lnTo>
                    <a:lnTo>
                      <a:pt x="206" y="163"/>
                    </a:lnTo>
                    <a:lnTo>
                      <a:pt x="195" y="166"/>
                    </a:lnTo>
                    <a:lnTo>
                      <a:pt x="195" y="166"/>
                    </a:lnTo>
                    <a:lnTo>
                      <a:pt x="0" y="148"/>
                    </a:lnTo>
                    <a:lnTo>
                      <a:pt x="0" y="148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A0A0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Freeform 41"/>
              <p:cNvSpPr>
                <a:spLocks/>
              </p:cNvSpPr>
              <p:nvPr/>
            </p:nvSpPr>
            <p:spPr bwMode="auto">
              <a:xfrm>
                <a:off x="3175001" y="5083175"/>
                <a:ext cx="382588" cy="263525"/>
              </a:xfrm>
              <a:custGeom>
                <a:avLst/>
                <a:gdLst>
                  <a:gd name="T0" fmla="*/ 2 w 241"/>
                  <a:gd name="T1" fmla="*/ 0 h 166"/>
                  <a:gd name="T2" fmla="*/ 2 w 241"/>
                  <a:gd name="T3" fmla="*/ 0 h 166"/>
                  <a:gd name="T4" fmla="*/ 241 w 241"/>
                  <a:gd name="T5" fmla="*/ 0 h 166"/>
                  <a:gd name="T6" fmla="*/ 241 w 241"/>
                  <a:gd name="T7" fmla="*/ 0 h 166"/>
                  <a:gd name="T8" fmla="*/ 224 w 241"/>
                  <a:gd name="T9" fmla="*/ 140 h 166"/>
                  <a:gd name="T10" fmla="*/ 224 w 241"/>
                  <a:gd name="T11" fmla="*/ 140 h 166"/>
                  <a:gd name="T12" fmla="*/ 223 w 241"/>
                  <a:gd name="T13" fmla="*/ 145 h 166"/>
                  <a:gd name="T14" fmla="*/ 220 w 241"/>
                  <a:gd name="T15" fmla="*/ 151 h 166"/>
                  <a:gd name="T16" fmla="*/ 217 w 241"/>
                  <a:gd name="T17" fmla="*/ 155 h 166"/>
                  <a:gd name="T18" fmla="*/ 212 w 241"/>
                  <a:gd name="T19" fmla="*/ 157 h 166"/>
                  <a:gd name="T20" fmla="*/ 202 w 241"/>
                  <a:gd name="T21" fmla="*/ 163 h 166"/>
                  <a:gd name="T22" fmla="*/ 193 w 241"/>
                  <a:gd name="T23" fmla="*/ 166 h 166"/>
                  <a:gd name="T24" fmla="*/ 193 w 241"/>
                  <a:gd name="T25" fmla="*/ 166 h 166"/>
                  <a:gd name="T26" fmla="*/ 0 w 241"/>
                  <a:gd name="T27" fmla="*/ 147 h 166"/>
                  <a:gd name="T28" fmla="*/ 0 w 241"/>
                  <a:gd name="T29" fmla="*/ 147 h 166"/>
                  <a:gd name="T30" fmla="*/ 2 w 241"/>
                  <a:gd name="T31" fmla="*/ 0 h 166"/>
                  <a:gd name="T32" fmla="*/ 2 w 241"/>
                  <a:gd name="T33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1" h="166">
                    <a:moveTo>
                      <a:pt x="2" y="0"/>
                    </a:moveTo>
                    <a:lnTo>
                      <a:pt x="2" y="0"/>
                    </a:lnTo>
                    <a:lnTo>
                      <a:pt x="241" y="0"/>
                    </a:lnTo>
                    <a:lnTo>
                      <a:pt x="241" y="0"/>
                    </a:lnTo>
                    <a:lnTo>
                      <a:pt x="224" y="140"/>
                    </a:lnTo>
                    <a:lnTo>
                      <a:pt x="224" y="140"/>
                    </a:lnTo>
                    <a:lnTo>
                      <a:pt x="223" y="145"/>
                    </a:lnTo>
                    <a:lnTo>
                      <a:pt x="220" y="151"/>
                    </a:lnTo>
                    <a:lnTo>
                      <a:pt x="217" y="155"/>
                    </a:lnTo>
                    <a:lnTo>
                      <a:pt x="212" y="157"/>
                    </a:lnTo>
                    <a:lnTo>
                      <a:pt x="202" y="163"/>
                    </a:lnTo>
                    <a:lnTo>
                      <a:pt x="193" y="166"/>
                    </a:lnTo>
                    <a:lnTo>
                      <a:pt x="193" y="166"/>
                    </a:lnTo>
                    <a:lnTo>
                      <a:pt x="0" y="147"/>
                    </a:lnTo>
                    <a:lnTo>
                      <a:pt x="0" y="147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A1A1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Freeform 42"/>
              <p:cNvSpPr>
                <a:spLocks/>
              </p:cNvSpPr>
              <p:nvPr/>
            </p:nvSpPr>
            <p:spPr bwMode="auto">
              <a:xfrm>
                <a:off x="3182938" y="5083175"/>
                <a:ext cx="374650" cy="263525"/>
              </a:xfrm>
              <a:custGeom>
                <a:avLst/>
                <a:gdLst>
                  <a:gd name="T0" fmla="*/ 1 w 236"/>
                  <a:gd name="T1" fmla="*/ 0 h 166"/>
                  <a:gd name="T2" fmla="*/ 1 w 236"/>
                  <a:gd name="T3" fmla="*/ 0 h 166"/>
                  <a:gd name="T4" fmla="*/ 236 w 236"/>
                  <a:gd name="T5" fmla="*/ 0 h 166"/>
                  <a:gd name="T6" fmla="*/ 236 w 236"/>
                  <a:gd name="T7" fmla="*/ 0 h 166"/>
                  <a:gd name="T8" fmla="*/ 219 w 236"/>
                  <a:gd name="T9" fmla="*/ 140 h 166"/>
                  <a:gd name="T10" fmla="*/ 219 w 236"/>
                  <a:gd name="T11" fmla="*/ 140 h 166"/>
                  <a:gd name="T12" fmla="*/ 218 w 236"/>
                  <a:gd name="T13" fmla="*/ 145 h 166"/>
                  <a:gd name="T14" fmla="*/ 215 w 236"/>
                  <a:gd name="T15" fmla="*/ 151 h 166"/>
                  <a:gd name="T16" fmla="*/ 212 w 236"/>
                  <a:gd name="T17" fmla="*/ 155 h 166"/>
                  <a:gd name="T18" fmla="*/ 208 w 236"/>
                  <a:gd name="T19" fmla="*/ 157 h 166"/>
                  <a:gd name="T20" fmla="*/ 197 w 236"/>
                  <a:gd name="T21" fmla="*/ 163 h 166"/>
                  <a:gd name="T22" fmla="*/ 188 w 236"/>
                  <a:gd name="T23" fmla="*/ 166 h 166"/>
                  <a:gd name="T24" fmla="*/ 188 w 236"/>
                  <a:gd name="T25" fmla="*/ 166 h 166"/>
                  <a:gd name="T26" fmla="*/ 0 w 236"/>
                  <a:gd name="T27" fmla="*/ 145 h 166"/>
                  <a:gd name="T28" fmla="*/ 0 w 236"/>
                  <a:gd name="T29" fmla="*/ 145 h 166"/>
                  <a:gd name="T30" fmla="*/ 1 w 236"/>
                  <a:gd name="T31" fmla="*/ 0 h 166"/>
                  <a:gd name="T32" fmla="*/ 1 w 236"/>
                  <a:gd name="T33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36" h="166">
                    <a:moveTo>
                      <a:pt x="1" y="0"/>
                    </a:moveTo>
                    <a:lnTo>
                      <a:pt x="1" y="0"/>
                    </a:lnTo>
                    <a:lnTo>
                      <a:pt x="236" y="0"/>
                    </a:lnTo>
                    <a:lnTo>
                      <a:pt x="236" y="0"/>
                    </a:lnTo>
                    <a:lnTo>
                      <a:pt x="219" y="140"/>
                    </a:lnTo>
                    <a:lnTo>
                      <a:pt x="219" y="140"/>
                    </a:lnTo>
                    <a:lnTo>
                      <a:pt x="218" y="145"/>
                    </a:lnTo>
                    <a:lnTo>
                      <a:pt x="215" y="151"/>
                    </a:lnTo>
                    <a:lnTo>
                      <a:pt x="212" y="155"/>
                    </a:lnTo>
                    <a:lnTo>
                      <a:pt x="208" y="157"/>
                    </a:lnTo>
                    <a:lnTo>
                      <a:pt x="197" y="163"/>
                    </a:lnTo>
                    <a:lnTo>
                      <a:pt x="188" y="166"/>
                    </a:lnTo>
                    <a:lnTo>
                      <a:pt x="188" y="166"/>
                    </a:lnTo>
                    <a:lnTo>
                      <a:pt x="0" y="145"/>
                    </a:lnTo>
                    <a:lnTo>
                      <a:pt x="0" y="145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A1A1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Freeform 43"/>
              <p:cNvSpPr>
                <a:spLocks/>
              </p:cNvSpPr>
              <p:nvPr/>
            </p:nvSpPr>
            <p:spPr bwMode="auto">
              <a:xfrm>
                <a:off x="3189288" y="5083175"/>
                <a:ext cx="368300" cy="263525"/>
              </a:xfrm>
              <a:custGeom>
                <a:avLst/>
                <a:gdLst>
                  <a:gd name="T0" fmla="*/ 1 w 232"/>
                  <a:gd name="T1" fmla="*/ 0 h 166"/>
                  <a:gd name="T2" fmla="*/ 1 w 232"/>
                  <a:gd name="T3" fmla="*/ 0 h 166"/>
                  <a:gd name="T4" fmla="*/ 232 w 232"/>
                  <a:gd name="T5" fmla="*/ 0 h 166"/>
                  <a:gd name="T6" fmla="*/ 232 w 232"/>
                  <a:gd name="T7" fmla="*/ 0 h 166"/>
                  <a:gd name="T8" fmla="*/ 215 w 232"/>
                  <a:gd name="T9" fmla="*/ 140 h 166"/>
                  <a:gd name="T10" fmla="*/ 215 w 232"/>
                  <a:gd name="T11" fmla="*/ 140 h 166"/>
                  <a:gd name="T12" fmla="*/ 214 w 232"/>
                  <a:gd name="T13" fmla="*/ 145 h 166"/>
                  <a:gd name="T14" fmla="*/ 211 w 232"/>
                  <a:gd name="T15" fmla="*/ 151 h 166"/>
                  <a:gd name="T16" fmla="*/ 208 w 232"/>
                  <a:gd name="T17" fmla="*/ 155 h 166"/>
                  <a:gd name="T18" fmla="*/ 204 w 232"/>
                  <a:gd name="T19" fmla="*/ 157 h 166"/>
                  <a:gd name="T20" fmla="*/ 195 w 232"/>
                  <a:gd name="T21" fmla="*/ 163 h 166"/>
                  <a:gd name="T22" fmla="*/ 184 w 232"/>
                  <a:gd name="T23" fmla="*/ 166 h 166"/>
                  <a:gd name="T24" fmla="*/ 184 w 232"/>
                  <a:gd name="T25" fmla="*/ 166 h 166"/>
                  <a:gd name="T26" fmla="*/ 0 w 232"/>
                  <a:gd name="T27" fmla="*/ 144 h 166"/>
                  <a:gd name="T28" fmla="*/ 0 w 232"/>
                  <a:gd name="T29" fmla="*/ 144 h 166"/>
                  <a:gd name="T30" fmla="*/ 1 w 232"/>
                  <a:gd name="T31" fmla="*/ 0 h 166"/>
                  <a:gd name="T32" fmla="*/ 1 w 232"/>
                  <a:gd name="T33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32" h="166">
                    <a:moveTo>
                      <a:pt x="1" y="0"/>
                    </a:moveTo>
                    <a:lnTo>
                      <a:pt x="1" y="0"/>
                    </a:lnTo>
                    <a:lnTo>
                      <a:pt x="232" y="0"/>
                    </a:lnTo>
                    <a:lnTo>
                      <a:pt x="232" y="0"/>
                    </a:lnTo>
                    <a:lnTo>
                      <a:pt x="215" y="140"/>
                    </a:lnTo>
                    <a:lnTo>
                      <a:pt x="215" y="140"/>
                    </a:lnTo>
                    <a:lnTo>
                      <a:pt x="214" y="145"/>
                    </a:lnTo>
                    <a:lnTo>
                      <a:pt x="211" y="151"/>
                    </a:lnTo>
                    <a:lnTo>
                      <a:pt x="208" y="155"/>
                    </a:lnTo>
                    <a:lnTo>
                      <a:pt x="204" y="157"/>
                    </a:lnTo>
                    <a:lnTo>
                      <a:pt x="195" y="163"/>
                    </a:lnTo>
                    <a:lnTo>
                      <a:pt x="184" y="166"/>
                    </a:lnTo>
                    <a:lnTo>
                      <a:pt x="184" y="16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A2A2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Freeform 44"/>
              <p:cNvSpPr>
                <a:spLocks/>
              </p:cNvSpPr>
              <p:nvPr/>
            </p:nvSpPr>
            <p:spPr bwMode="auto">
              <a:xfrm>
                <a:off x="3192463" y="5083175"/>
                <a:ext cx="365125" cy="263525"/>
              </a:xfrm>
              <a:custGeom>
                <a:avLst/>
                <a:gdLst>
                  <a:gd name="T0" fmla="*/ 3 w 230"/>
                  <a:gd name="T1" fmla="*/ 0 h 166"/>
                  <a:gd name="T2" fmla="*/ 3 w 230"/>
                  <a:gd name="T3" fmla="*/ 0 h 166"/>
                  <a:gd name="T4" fmla="*/ 230 w 230"/>
                  <a:gd name="T5" fmla="*/ 0 h 166"/>
                  <a:gd name="T6" fmla="*/ 230 w 230"/>
                  <a:gd name="T7" fmla="*/ 0 h 166"/>
                  <a:gd name="T8" fmla="*/ 213 w 230"/>
                  <a:gd name="T9" fmla="*/ 140 h 166"/>
                  <a:gd name="T10" fmla="*/ 213 w 230"/>
                  <a:gd name="T11" fmla="*/ 140 h 166"/>
                  <a:gd name="T12" fmla="*/ 212 w 230"/>
                  <a:gd name="T13" fmla="*/ 145 h 166"/>
                  <a:gd name="T14" fmla="*/ 209 w 230"/>
                  <a:gd name="T15" fmla="*/ 149 h 166"/>
                  <a:gd name="T16" fmla="*/ 206 w 230"/>
                  <a:gd name="T17" fmla="*/ 153 h 166"/>
                  <a:gd name="T18" fmla="*/ 202 w 230"/>
                  <a:gd name="T19" fmla="*/ 157 h 166"/>
                  <a:gd name="T20" fmla="*/ 193 w 230"/>
                  <a:gd name="T21" fmla="*/ 163 h 166"/>
                  <a:gd name="T22" fmla="*/ 183 w 230"/>
                  <a:gd name="T23" fmla="*/ 166 h 166"/>
                  <a:gd name="T24" fmla="*/ 183 w 230"/>
                  <a:gd name="T25" fmla="*/ 166 h 166"/>
                  <a:gd name="T26" fmla="*/ 0 w 230"/>
                  <a:gd name="T27" fmla="*/ 143 h 166"/>
                  <a:gd name="T28" fmla="*/ 0 w 230"/>
                  <a:gd name="T29" fmla="*/ 143 h 166"/>
                  <a:gd name="T30" fmla="*/ 3 w 230"/>
                  <a:gd name="T31" fmla="*/ 0 h 166"/>
                  <a:gd name="T32" fmla="*/ 3 w 230"/>
                  <a:gd name="T33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30" h="166">
                    <a:moveTo>
                      <a:pt x="3" y="0"/>
                    </a:moveTo>
                    <a:lnTo>
                      <a:pt x="3" y="0"/>
                    </a:lnTo>
                    <a:lnTo>
                      <a:pt x="230" y="0"/>
                    </a:lnTo>
                    <a:lnTo>
                      <a:pt x="230" y="0"/>
                    </a:lnTo>
                    <a:lnTo>
                      <a:pt x="213" y="140"/>
                    </a:lnTo>
                    <a:lnTo>
                      <a:pt x="213" y="140"/>
                    </a:lnTo>
                    <a:lnTo>
                      <a:pt x="212" y="145"/>
                    </a:lnTo>
                    <a:lnTo>
                      <a:pt x="209" y="149"/>
                    </a:lnTo>
                    <a:lnTo>
                      <a:pt x="206" y="153"/>
                    </a:lnTo>
                    <a:lnTo>
                      <a:pt x="202" y="157"/>
                    </a:lnTo>
                    <a:lnTo>
                      <a:pt x="193" y="163"/>
                    </a:lnTo>
                    <a:lnTo>
                      <a:pt x="183" y="166"/>
                    </a:lnTo>
                    <a:lnTo>
                      <a:pt x="183" y="166"/>
                    </a:lnTo>
                    <a:lnTo>
                      <a:pt x="0" y="143"/>
                    </a:lnTo>
                    <a:lnTo>
                      <a:pt x="0" y="143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A2A2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Freeform 45"/>
              <p:cNvSpPr>
                <a:spLocks/>
              </p:cNvSpPr>
              <p:nvPr/>
            </p:nvSpPr>
            <p:spPr bwMode="auto">
              <a:xfrm>
                <a:off x="3198813" y="5083175"/>
                <a:ext cx="358775" cy="263525"/>
              </a:xfrm>
              <a:custGeom>
                <a:avLst/>
                <a:gdLst>
                  <a:gd name="T0" fmla="*/ 3 w 226"/>
                  <a:gd name="T1" fmla="*/ 0 h 166"/>
                  <a:gd name="T2" fmla="*/ 3 w 226"/>
                  <a:gd name="T3" fmla="*/ 0 h 166"/>
                  <a:gd name="T4" fmla="*/ 226 w 226"/>
                  <a:gd name="T5" fmla="*/ 0 h 166"/>
                  <a:gd name="T6" fmla="*/ 226 w 226"/>
                  <a:gd name="T7" fmla="*/ 0 h 166"/>
                  <a:gd name="T8" fmla="*/ 209 w 226"/>
                  <a:gd name="T9" fmla="*/ 140 h 166"/>
                  <a:gd name="T10" fmla="*/ 209 w 226"/>
                  <a:gd name="T11" fmla="*/ 140 h 166"/>
                  <a:gd name="T12" fmla="*/ 208 w 226"/>
                  <a:gd name="T13" fmla="*/ 145 h 166"/>
                  <a:gd name="T14" fmla="*/ 205 w 226"/>
                  <a:gd name="T15" fmla="*/ 149 h 166"/>
                  <a:gd name="T16" fmla="*/ 202 w 226"/>
                  <a:gd name="T17" fmla="*/ 153 h 166"/>
                  <a:gd name="T18" fmla="*/ 198 w 226"/>
                  <a:gd name="T19" fmla="*/ 157 h 166"/>
                  <a:gd name="T20" fmla="*/ 189 w 226"/>
                  <a:gd name="T21" fmla="*/ 163 h 166"/>
                  <a:gd name="T22" fmla="*/ 179 w 226"/>
                  <a:gd name="T23" fmla="*/ 166 h 166"/>
                  <a:gd name="T24" fmla="*/ 179 w 226"/>
                  <a:gd name="T25" fmla="*/ 166 h 166"/>
                  <a:gd name="T26" fmla="*/ 0 w 226"/>
                  <a:gd name="T27" fmla="*/ 141 h 166"/>
                  <a:gd name="T28" fmla="*/ 0 w 226"/>
                  <a:gd name="T29" fmla="*/ 141 h 166"/>
                  <a:gd name="T30" fmla="*/ 3 w 226"/>
                  <a:gd name="T31" fmla="*/ 0 h 166"/>
                  <a:gd name="T32" fmla="*/ 3 w 226"/>
                  <a:gd name="T33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6" h="166">
                    <a:moveTo>
                      <a:pt x="3" y="0"/>
                    </a:moveTo>
                    <a:lnTo>
                      <a:pt x="3" y="0"/>
                    </a:lnTo>
                    <a:lnTo>
                      <a:pt x="226" y="0"/>
                    </a:lnTo>
                    <a:lnTo>
                      <a:pt x="226" y="0"/>
                    </a:lnTo>
                    <a:lnTo>
                      <a:pt x="209" y="140"/>
                    </a:lnTo>
                    <a:lnTo>
                      <a:pt x="209" y="140"/>
                    </a:lnTo>
                    <a:lnTo>
                      <a:pt x="208" y="145"/>
                    </a:lnTo>
                    <a:lnTo>
                      <a:pt x="205" y="149"/>
                    </a:lnTo>
                    <a:lnTo>
                      <a:pt x="202" y="153"/>
                    </a:lnTo>
                    <a:lnTo>
                      <a:pt x="198" y="157"/>
                    </a:lnTo>
                    <a:lnTo>
                      <a:pt x="189" y="163"/>
                    </a:lnTo>
                    <a:lnTo>
                      <a:pt x="179" y="166"/>
                    </a:lnTo>
                    <a:lnTo>
                      <a:pt x="179" y="166"/>
                    </a:lnTo>
                    <a:lnTo>
                      <a:pt x="0" y="141"/>
                    </a:lnTo>
                    <a:lnTo>
                      <a:pt x="0" y="141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A3A3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Freeform 46"/>
              <p:cNvSpPr>
                <a:spLocks/>
              </p:cNvSpPr>
              <p:nvPr/>
            </p:nvSpPr>
            <p:spPr bwMode="auto">
              <a:xfrm>
                <a:off x="3205163" y="5083175"/>
                <a:ext cx="352425" cy="263525"/>
              </a:xfrm>
              <a:custGeom>
                <a:avLst/>
                <a:gdLst>
                  <a:gd name="T0" fmla="*/ 2 w 222"/>
                  <a:gd name="T1" fmla="*/ 0 h 166"/>
                  <a:gd name="T2" fmla="*/ 2 w 222"/>
                  <a:gd name="T3" fmla="*/ 0 h 166"/>
                  <a:gd name="T4" fmla="*/ 222 w 222"/>
                  <a:gd name="T5" fmla="*/ 0 h 166"/>
                  <a:gd name="T6" fmla="*/ 222 w 222"/>
                  <a:gd name="T7" fmla="*/ 0 h 166"/>
                  <a:gd name="T8" fmla="*/ 205 w 222"/>
                  <a:gd name="T9" fmla="*/ 140 h 166"/>
                  <a:gd name="T10" fmla="*/ 205 w 222"/>
                  <a:gd name="T11" fmla="*/ 140 h 166"/>
                  <a:gd name="T12" fmla="*/ 204 w 222"/>
                  <a:gd name="T13" fmla="*/ 145 h 166"/>
                  <a:gd name="T14" fmla="*/ 201 w 222"/>
                  <a:gd name="T15" fmla="*/ 149 h 166"/>
                  <a:gd name="T16" fmla="*/ 198 w 222"/>
                  <a:gd name="T17" fmla="*/ 153 h 166"/>
                  <a:gd name="T18" fmla="*/ 194 w 222"/>
                  <a:gd name="T19" fmla="*/ 157 h 166"/>
                  <a:gd name="T20" fmla="*/ 185 w 222"/>
                  <a:gd name="T21" fmla="*/ 163 h 166"/>
                  <a:gd name="T22" fmla="*/ 175 w 222"/>
                  <a:gd name="T23" fmla="*/ 166 h 166"/>
                  <a:gd name="T24" fmla="*/ 175 w 222"/>
                  <a:gd name="T25" fmla="*/ 166 h 166"/>
                  <a:gd name="T26" fmla="*/ 0 w 222"/>
                  <a:gd name="T27" fmla="*/ 141 h 166"/>
                  <a:gd name="T28" fmla="*/ 0 w 222"/>
                  <a:gd name="T29" fmla="*/ 141 h 166"/>
                  <a:gd name="T30" fmla="*/ 2 w 222"/>
                  <a:gd name="T31" fmla="*/ 0 h 166"/>
                  <a:gd name="T32" fmla="*/ 2 w 222"/>
                  <a:gd name="T33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2" h="166">
                    <a:moveTo>
                      <a:pt x="2" y="0"/>
                    </a:moveTo>
                    <a:lnTo>
                      <a:pt x="2" y="0"/>
                    </a:lnTo>
                    <a:lnTo>
                      <a:pt x="222" y="0"/>
                    </a:lnTo>
                    <a:lnTo>
                      <a:pt x="222" y="0"/>
                    </a:lnTo>
                    <a:lnTo>
                      <a:pt x="205" y="140"/>
                    </a:lnTo>
                    <a:lnTo>
                      <a:pt x="205" y="140"/>
                    </a:lnTo>
                    <a:lnTo>
                      <a:pt x="204" y="145"/>
                    </a:lnTo>
                    <a:lnTo>
                      <a:pt x="201" y="149"/>
                    </a:lnTo>
                    <a:lnTo>
                      <a:pt x="198" y="153"/>
                    </a:lnTo>
                    <a:lnTo>
                      <a:pt x="194" y="157"/>
                    </a:lnTo>
                    <a:lnTo>
                      <a:pt x="185" y="163"/>
                    </a:lnTo>
                    <a:lnTo>
                      <a:pt x="175" y="166"/>
                    </a:lnTo>
                    <a:lnTo>
                      <a:pt x="175" y="166"/>
                    </a:lnTo>
                    <a:lnTo>
                      <a:pt x="0" y="141"/>
                    </a:lnTo>
                    <a:lnTo>
                      <a:pt x="0" y="141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A4A4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Freeform 47"/>
              <p:cNvSpPr>
                <a:spLocks/>
              </p:cNvSpPr>
              <p:nvPr/>
            </p:nvSpPr>
            <p:spPr bwMode="auto">
              <a:xfrm>
                <a:off x="3211513" y="5083175"/>
                <a:ext cx="346075" cy="263525"/>
              </a:xfrm>
              <a:custGeom>
                <a:avLst/>
                <a:gdLst>
                  <a:gd name="T0" fmla="*/ 2 w 218"/>
                  <a:gd name="T1" fmla="*/ 0 h 166"/>
                  <a:gd name="T2" fmla="*/ 2 w 218"/>
                  <a:gd name="T3" fmla="*/ 0 h 166"/>
                  <a:gd name="T4" fmla="*/ 218 w 218"/>
                  <a:gd name="T5" fmla="*/ 0 h 166"/>
                  <a:gd name="T6" fmla="*/ 218 w 218"/>
                  <a:gd name="T7" fmla="*/ 0 h 166"/>
                  <a:gd name="T8" fmla="*/ 201 w 218"/>
                  <a:gd name="T9" fmla="*/ 140 h 166"/>
                  <a:gd name="T10" fmla="*/ 201 w 218"/>
                  <a:gd name="T11" fmla="*/ 140 h 166"/>
                  <a:gd name="T12" fmla="*/ 200 w 218"/>
                  <a:gd name="T13" fmla="*/ 145 h 166"/>
                  <a:gd name="T14" fmla="*/ 197 w 218"/>
                  <a:gd name="T15" fmla="*/ 149 h 166"/>
                  <a:gd name="T16" fmla="*/ 194 w 218"/>
                  <a:gd name="T17" fmla="*/ 153 h 166"/>
                  <a:gd name="T18" fmla="*/ 190 w 218"/>
                  <a:gd name="T19" fmla="*/ 157 h 166"/>
                  <a:gd name="T20" fmla="*/ 181 w 218"/>
                  <a:gd name="T21" fmla="*/ 163 h 166"/>
                  <a:gd name="T22" fmla="*/ 171 w 218"/>
                  <a:gd name="T23" fmla="*/ 166 h 166"/>
                  <a:gd name="T24" fmla="*/ 171 w 218"/>
                  <a:gd name="T25" fmla="*/ 166 h 166"/>
                  <a:gd name="T26" fmla="*/ 0 w 218"/>
                  <a:gd name="T27" fmla="*/ 140 h 166"/>
                  <a:gd name="T28" fmla="*/ 0 w 218"/>
                  <a:gd name="T29" fmla="*/ 140 h 166"/>
                  <a:gd name="T30" fmla="*/ 2 w 218"/>
                  <a:gd name="T31" fmla="*/ 0 h 166"/>
                  <a:gd name="T32" fmla="*/ 2 w 218"/>
                  <a:gd name="T33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8" h="166">
                    <a:moveTo>
                      <a:pt x="2" y="0"/>
                    </a:moveTo>
                    <a:lnTo>
                      <a:pt x="2" y="0"/>
                    </a:lnTo>
                    <a:lnTo>
                      <a:pt x="218" y="0"/>
                    </a:lnTo>
                    <a:lnTo>
                      <a:pt x="218" y="0"/>
                    </a:lnTo>
                    <a:lnTo>
                      <a:pt x="201" y="140"/>
                    </a:lnTo>
                    <a:lnTo>
                      <a:pt x="201" y="140"/>
                    </a:lnTo>
                    <a:lnTo>
                      <a:pt x="200" y="145"/>
                    </a:lnTo>
                    <a:lnTo>
                      <a:pt x="197" y="149"/>
                    </a:lnTo>
                    <a:lnTo>
                      <a:pt x="194" y="153"/>
                    </a:lnTo>
                    <a:lnTo>
                      <a:pt x="190" y="157"/>
                    </a:lnTo>
                    <a:lnTo>
                      <a:pt x="181" y="163"/>
                    </a:lnTo>
                    <a:lnTo>
                      <a:pt x="171" y="166"/>
                    </a:lnTo>
                    <a:lnTo>
                      <a:pt x="171" y="166"/>
                    </a:lnTo>
                    <a:lnTo>
                      <a:pt x="0" y="140"/>
                    </a:lnTo>
                    <a:lnTo>
                      <a:pt x="0" y="14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A4A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Freeform 48"/>
              <p:cNvSpPr>
                <a:spLocks/>
              </p:cNvSpPr>
              <p:nvPr/>
            </p:nvSpPr>
            <p:spPr bwMode="auto">
              <a:xfrm>
                <a:off x="3216276" y="5083175"/>
                <a:ext cx="341313" cy="260350"/>
              </a:xfrm>
              <a:custGeom>
                <a:avLst/>
                <a:gdLst>
                  <a:gd name="T0" fmla="*/ 3 w 215"/>
                  <a:gd name="T1" fmla="*/ 0 h 164"/>
                  <a:gd name="T2" fmla="*/ 3 w 215"/>
                  <a:gd name="T3" fmla="*/ 0 h 164"/>
                  <a:gd name="T4" fmla="*/ 215 w 215"/>
                  <a:gd name="T5" fmla="*/ 0 h 164"/>
                  <a:gd name="T6" fmla="*/ 215 w 215"/>
                  <a:gd name="T7" fmla="*/ 0 h 164"/>
                  <a:gd name="T8" fmla="*/ 198 w 215"/>
                  <a:gd name="T9" fmla="*/ 140 h 164"/>
                  <a:gd name="T10" fmla="*/ 198 w 215"/>
                  <a:gd name="T11" fmla="*/ 140 h 164"/>
                  <a:gd name="T12" fmla="*/ 197 w 215"/>
                  <a:gd name="T13" fmla="*/ 145 h 164"/>
                  <a:gd name="T14" fmla="*/ 195 w 215"/>
                  <a:gd name="T15" fmla="*/ 149 h 164"/>
                  <a:gd name="T16" fmla="*/ 191 w 215"/>
                  <a:gd name="T17" fmla="*/ 153 h 164"/>
                  <a:gd name="T18" fmla="*/ 187 w 215"/>
                  <a:gd name="T19" fmla="*/ 157 h 164"/>
                  <a:gd name="T20" fmla="*/ 178 w 215"/>
                  <a:gd name="T21" fmla="*/ 163 h 164"/>
                  <a:gd name="T22" fmla="*/ 169 w 215"/>
                  <a:gd name="T23" fmla="*/ 164 h 164"/>
                  <a:gd name="T24" fmla="*/ 169 w 215"/>
                  <a:gd name="T25" fmla="*/ 164 h 164"/>
                  <a:gd name="T26" fmla="*/ 0 w 215"/>
                  <a:gd name="T27" fmla="*/ 138 h 164"/>
                  <a:gd name="T28" fmla="*/ 0 w 215"/>
                  <a:gd name="T29" fmla="*/ 138 h 164"/>
                  <a:gd name="T30" fmla="*/ 3 w 215"/>
                  <a:gd name="T31" fmla="*/ 0 h 164"/>
                  <a:gd name="T32" fmla="*/ 3 w 215"/>
                  <a:gd name="T33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5" h="164">
                    <a:moveTo>
                      <a:pt x="3" y="0"/>
                    </a:moveTo>
                    <a:lnTo>
                      <a:pt x="3" y="0"/>
                    </a:lnTo>
                    <a:lnTo>
                      <a:pt x="215" y="0"/>
                    </a:lnTo>
                    <a:lnTo>
                      <a:pt x="215" y="0"/>
                    </a:lnTo>
                    <a:lnTo>
                      <a:pt x="198" y="140"/>
                    </a:lnTo>
                    <a:lnTo>
                      <a:pt x="198" y="140"/>
                    </a:lnTo>
                    <a:lnTo>
                      <a:pt x="197" y="145"/>
                    </a:lnTo>
                    <a:lnTo>
                      <a:pt x="195" y="149"/>
                    </a:lnTo>
                    <a:lnTo>
                      <a:pt x="191" y="153"/>
                    </a:lnTo>
                    <a:lnTo>
                      <a:pt x="187" y="157"/>
                    </a:lnTo>
                    <a:lnTo>
                      <a:pt x="178" y="163"/>
                    </a:lnTo>
                    <a:lnTo>
                      <a:pt x="169" y="164"/>
                    </a:lnTo>
                    <a:lnTo>
                      <a:pt x="169" y="164"/>
                    </a:lnTo>
                    <a:lnTo>
                      <a:pt x="0" y="138"/>
                    </a:lnTo>
                    <a:lnTo>
                      <a:pt x="0" y="138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A5A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Freeform 49"/>
              <p:cNvSpPr>
                <a:spLocks/>
              </p:cNvSpPr>
              <p:nvPr/>
            </p:nvSpPr>
            <p:spPr bwMode="auto">
              <a:xfrm>
                <a:off x="3222626" y="5083175"/>
                <a:ext cx="334963" cy="260350"/>
              </a:xfrm>
              <a:custGeom>
                <a:avLst/>
                <a:gdLst>
                  <a:gd name="T0" fmla="*/ 3 w 211"/>
                  <a:gd name="T1" fmla="*/ 0 h 164"/>
                  <a:gd name="T2" fmla="*/ 3 w 211"/>
                  <a:gd name="T3" fmla="*/ 0 h 164"/>
                  <a:gd name="T4" fmla="*/ 211 w 211"/>
                  <a:gd name="T5" fmla="*/ 0 h 164"/>
                  <a:gd name="T6" fmla="*/ 211 w 211"/>
                  <a:gd name="T7" fmla="*/ 0 h 164"/>
                  <a:gd name="T8" fmla="*/ 194 w 211"/>
                  <a:gd name="T9" fmla="*/ 140 h 164"/>
                  <a:gd name="T10" fmla="*/ 194 w 211"/>
                  <a:gd name="T11" fmla="*/ 140 h 164"/>
                  <a:gd name="T12" fmla="*/ 193 w 211"/>
                  <a:gd name="T13" fmla="*/ 145 h 164"/>
                  <a:gd name="T14" fmla="*/ 191 w 211"/>
                  <a:gd name="T15" fmla="*/ 149 h 164"/>
                  <a:gd name="T16" fmla="*/ 187 w 211"/>
                  <a:gd name="T17" fmla="*/ 153 h 164"/>
                  <a:gd name="T18" fmla="*/ 183 w 211"/>
                  <a:gd name="T19" fmla="*/ 157 h 164"/>
                  <a:gd name="T20" fmla="*/ 175 w 211"/>
                  <a:gd name="T21" fmla="*/ 161 h 164"/>
                  <a:gd name="T22" fmla="*/ 165 w 211"/>
                  <a:gd name="T23" fmla="*/ 164 h 164"/>
                  <a:gd name="T24" fmla="*/ 165 w 211"/>
                  <a:gd name="T25" fmla="*/ 164 h 164"/>
                  <a:gd name="T26" fmla="*/ 0 w 211"/>
                  <a:gd name="T27" fmla="*/ 137 h 164"/>
                  <a:gd name="T28" fmla="*/ 0 w 211"/>
                  <a:gd name="T29" fmla="*/ 137 h 164"/>
                  <a:gd name="T30" fmla="*/ 3 w 211"/>
                  <a:gd name="T31" fmla="*/ 0 h 164"/>
                  <a:gd name="T32" fmla="*/ 3 w 211"/>
                  <a:gd name="T33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1" h="164">
                    <a:moveTo>
                      <a:pt x="3" y="0"/>
                    </a:moveTo>
                    <a:lnTo>
                      <a:pt x="3" y="0"/>
                    </a:lnTo>
                    <a:lnTo>
                      <a:pt x="211" y="0"/>
                    </a:lnTo>
                    <a:lnTo>
                      <a:pt x="211" y="0"/>
                    </a:lnTo>
                    <a:lnTo>
                      <a:pt x="194" y="140"/>
                    </a:lnTo>
                    <a:lnTo>
                      <a:pt x="194" y="140"/>
                    </a:lnTo>
                    <a:lnTo>
                      <a:pt x="193" y="145"/>
                    </a:lnTo>
                    <a:lnTo>
                      <a:pt x="191" y="149"/>
                    </a:lnTo>
                    <a:lnTo>
                      <a:pt x="187" y="153"/>
                    </a:lnTo>
                    <a:lnTo>
                      <a:pt x="183" y="157"/>
                    </a:lnTo>
                    <a:lnTo>
                      <a:pt x="175" y="161"/>
                    </a:lnTo>
                    <a:lnTo>
                      <a:pt x="165" y="164"/>
                    </a:lnTo>
                    <a:lnTo>
                      <a:pt x="165" y="164"/>
                    </a:lnTo>
                    <a:lnTo>
                      <a:pt x="0" y="137"/>
                    </a:lnTo>
                    <a:lnTo>
                      <a:pt x="0" y="137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A6A6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Freeform 50"/>
              <p:cNvSpPr>
                <a:spLocks/>
              </p:cNvSpPr>
              <p:nvPr/>
            </p:nvSpPr>
            <p:spPr bwMode="auto">
              <a:xfrm>
                <a:off x="3228976" y="5083175"/>
                <a:ext cx="328613" cy="260350"/>
              </a:xfrm>
              <a:custGeom>
                <a:avLst/>
                <a:gdLst>
                  <a:gd name="T0" fmla="*/ 3 w 207"/>
                  <a:gd name="T1" fmla="*/ 0 h 164"/>
                  <a:gd name="T2" fmla="*/ 3 w 207"/>
                  <a:gd name="T3" fmla="*/ 0 h 164"/>
                  <a:gd name="T4" fmla="*/ 207 w 207"/>
                  <a:gd name="T5" fmla="*/ 0 h 164"/>
                  <a:gd name="T6" fmla="*/ 207 w 207"/>
                  <a:gd name="T7" fmla="*/ 0 h 164"/>
                  <a:gd name="T8" fmla="*/ 190 w 207"/>
                  <a:gd name="T9" fmla="*/ 140 h 164"/>
                  <a:gd name="T10" fmla="*/ 190 w 207"/>
                  <a:gd name="T11" fmla="*/ 140 h 164"/>
                  <a:gd name="T12" fmla="*/ 189 w 207"/>
                  <a:gd name="T13" fmla="*/ 145 h 164"/>
                  <a:gd name="T14" fmla="*/ 187 w 207"/>
                  <a:gd name="T15" fmla="*/ 149 h 164"/>
                  <a:gd name="T16" fmla="*/ 183 w 207"/>
                  <a:gd name="T17" fmla="*/ 153 h 164"/>
                  <a:gd name="T18" fmla="*/ 179 w 207"/>
                  <a:gd name="T19" fmla="*/ 156 h 164"/>
                  <a:gd name="T20" fmla="*/ 171 w 207"/>
                  <a:gd name="T21" fmla="*/ 161 h 164"/>
                  <a:gd name="T22" fmla="*/ 161 w 207"/>
                  <a:gd name="T23" fmla="*/ 164 h 164"/>
                  <a:gd name="T24" fmla="*/ 161 w 207"/>
                  <a:gd name="T25" fmla="*/ 164 h 164"/>
                  <a:gd name="T26" fmla="*/ 0 w 207"/>
                  <a:gd name="T27" fmla="*/ 136 h 164"/>
                  <a:gd name="T28" fmla="*/ 0 w 207"/>
                  <a:gd name="T29" fmla="*/ 136 h 164"/>
                  <a:gd name="T30" fmla="*/ 3 w 207"/>
                  <a:gd name="T31" fmla="*/ 0 h 164"/>
                  <a:gd name="T32" fmla="*/ 3 w 207"/>
                  <a:gd name="T33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7" h="164">
                    <a:moveTo>
                      <a:pt x="3" y="0"/>
                    </a:moveTo>
                    <a:lnTo>
                      <a:pt x="3" y="0"/>
                    </a:lnTo>
                    <a:lnTo>
                      <a:pt x="207" y="0"/>
                    </a:lnTo>
                    <a:lnTo>
                      <a:pt x="207" y="0"/>
                    </a:lnTo>
                    <a:lnTo>
                      <a:pt x="190" y="140"/>
                    </a:lnTo>
                    <a:lnTo>
                      <a:pt x="190" y="140"/>
                    </a:lnTo>
                    <a:lnTo>
                      <a:pt x="189" y="145"/>
                    </a:lnTo>
                    <a:lnTo>
                      <a:pt x="187" y="149"/>
                    </a:lnTo>
                    <a:lnTo>
                      <a:pt x="183" y="153"/>
                    </a:lnTo>
                    <a:lnTo>
                      <a:pt x="179" y="156"/>
                    </a:lnTo>
                    <a:lnTo>
                      <a:pt x="171" y="161"/>
                    </a:lnTo>
                    <a:lnTo>
                      <a:pt x="161" y="164"/>
                    </a:lnTo>
                    <a:lnTo>
                      <a:pt x="161" y="164"/>
                    </a:lnTo>
                    <a:lnTo>
                      <a:pt x="0" y="136"/>
                    </a:lnTo>
                    <a:lnTo>
                      <a:pt x="0" y="136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A6A6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Freeform 51"/>
              <p:cNvSpPr>
                <a:spLocks/>
              </p:cNvSpPr>
              <p:nvPr/>
            </p:nvSpPr>
            <p:spPr bwMode="auto">
              <a:xfrm>
                <a:off x="3235326" y="5083175"/>
                <a:ext cx="322263" cy="260350"/>
              </a:xfrm>
              <a:custGeom>
                <a:avLst/>
                <a:gdLst>
                  <a:gd name="T0" fmla="*/ 3 w 203"/>
                  <a:gd name="T1" fmla="*/ 0 h 164"/>
                  <a:gd name="T2" fmla="*/ 3 w 203"/>
                  <a:gd name="T3" fmla="*/ 0 h 164"/>
                  <a:gd name="T4" fmla="*/ 203 w 203"/>
                  <a:gd name="T5" fmla="*/ 0 h 164"/>
                  <a:gd name="T6" fmla="*/ 203 w 203"/>
                  <a:gd name="T7" fmla="*/ 0 h 164"/>
                  <a:gd name="T8" fmla="*/ 186 w 203"/>
                  <a:gd name="T9" fmla="*/ 140 h 164"/>
                  <a:gd name="T10" fmla="*/ 186 w 203"/>
                  <a:gd name="T11" fmla="*/ 140 h 164"/>
                  <a:gd name="T12" fmla="*/ 185 w 203"/>
                  <a:gd name="T13" fmla="*/ 145 h 164"/>
                  <a:gd name="T14" fmla="*/ 183 w 203"/>
                  <a:gd name="T15" fmla="*/ 149 h 164"/>
                  <a:gd name="T16" fmla="*/ 179 w 203"/>
                  <a:gd name="T17" fmla="*/ 153 h 164"/>
                  <a:gd name="T18" fmla="*/ 176 w 203"/>
                  <a:gd name="T19" fmla="*/ 156 h 164"/>
                  <a:gd name="T20" fmla="*/ 167 w 203"/>
                  <a:gd name="T21" fmla="*/ 161 h 164"/>
                  <a:gd name="T22" fmla="*/ 157 w 203"/>
                  <a:gd name="T23" fmla="*/ 164 h 164"/>
                  <a:gd name="T24" fmla="*/ 157 w 203"/>
                  <a:gd name="T25" fmla="*/ 164 h 164"/>
                  <a:gd name="T26" fmla="*/ 0 w 203"/>
                  <a:gd name="T27" fmla="*/ 134 h 164"/>
                  <a:gd name="T28" fmla="*/ 0 w 203"/>
                  <a:gd name="T29" fmla="*/ 134 h 164"/>
                  <a:gd name="T30" fmla="*/ 3 w 203"/>
                  <a:gd name="T31" fmla="*/ 0 h 164"/>
                  <a:gd name="T32" fmla="*/ 3 w 203"/>
                  <a:gd name="T33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3" h="164">
                    <a:moveTo>
                      <a:pt x="3" y="0"/>
                    </a:moveTo>
                    <a:lnTo>
                      <a:pt x="3" y="0"/>
                    </a:lnTo>
                    <a:lnTo>
                      <a:pt x="203" y="0"/>
                    </a:lnTo>
                    <a:lnTo>
                      <a:pt x="203" y="0"/>
                    </a:lnTo>
                    <a:lnTo>
                      <a:pt x="186" y="140"/>
                    </a:lnTo>
                    <a:lnTo>
                      <a:pt x="186" y="140"/>
                    </a:lnTo>
                    <a:lnTo>
                      <a:pt x="185" y="145"/>
                    </a:lnTo>
                    <a:lnTo>
                      <a:pt x="183" y="149"/>
                    </a:lnTo>
                    <a:lnTo>
                      <a:pt x="179" y="153"/>
                    </a:lnTo>
                    <a:lnTo>
                      <a:pt x="176" y="156"/>
                    </a:lnTo>
                    <a:lnTo>
                      <a:pt x="167" y="161"/>
                    </a:lnTo>
                    <a:lnTo>
                      <a:pt x="157" y="164"/>
                    </a:lnTo>
                    <a:lnTo>
                      <a:pt x="157" y="164"/>
                    </a:lnTo>
                    <a:lnTo>
                      <a:pt x="0" y="134"/>
                    </a:lnTo>
                    <a:lnTo>
                      <a:pt x="0" y="134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A7A7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Freeform 52"/>
              <p:cNvSpPr>
                <a:spLocks/>
              </p:cNvSpPr>
              <p:nvPr/>
            </p:nvSpPr>
            <p:spPr bwMode="auto">
              <a:xfrm>
                <a:off x="3240088" y="5083175"/>
                <a:ext cx="317500" cy="260350"/>
              </a:xfrm>
              <a:custGeom>
                <a:avLst/>
                <a:gdLst>
                  <a:gd name="T0" fmla="*/ 3 w 200"/>
                  <a:gd name="T1" fmla="*/ 0 h 164"/>
                  <a:gd name="T2" fmla="*/ 3 w 200"/>
                  <a:gd name="T3" fmla="*/ 0 h 164"/>
                  <a:gd name="T4" fmla="*/ 200 w 200"/>
                  <a:gd name="T5" fmla="*/ 0 h 164"/>
                  <a:gd name="T6" fmla="*/ 200 w 200"/>
                  <a:gd name="T7" fmla="*/ 0 h 164"/>
                  <a:gd name="T8" fmla="*/ 183 w 200"/>
                  <a:gd name="T9" fmla="*/ 140 h 164"/>
                  <a:gd name="T10" fmla="*/ 183 w 200"/>
                  <a:gd name="T11" fmla="*/ 140 h 164"/>
                  <a:gd name="T12" fmla="*/ 182 w 200"/>
                  <a:gd name="T13" fmla="*/ 145 h 164"/>
                  <a:gd name="T14" fmla="*/ 180 w 200"/>
                  <a:gd name="T15" fmla="*/ 149 h 164"/>
                  <a:gd name="T16" fmla="*/ 176 w 200"/>
                  <a:gd name="T17" fmla="*/ 153 h 164"/>
                  <a:gd name="T18" fmla="*/ 173 w 200"/>
                  <a:gd name="T19" fmla="*/ 156 h 164"/>
                  <a:gd name="T20" fmla="*/ 164 w 200"/>
                  <a:gd name="T21" fmla="*/ 161 h 164"/>
                  <a:gd name="T22" fmla="*/ 156 w 200"/>
                  <a:gd name="T23" fmla="*/ 164 h 164"/>
                  <a:gd name="T24" fmla="*/ 156 w 200"/>
                  <a:gd name="T25" fmla="*/ 164 h 164"/>
                  <a:gd name="T26" fmla="*/ 0 w 200"/>
                  <a:gd name="T27" fmla="*/ 134 h 164"/>
                  <a:gd name="T28" fmla="*/ 0 w 200"/>
                  <a:gd name="T29" fmla="*/ 134 h 164"/>
                  <a:gd name="T30" fmla="*/ 3 w 200"/>
                  <a:gd name="T31" fmla="*/ 0 h 164"/>
                  <a:gd name="T32" fmla="*/ 3 w 200"/>
                  <a:gd name="T33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0" h="164">
                    <a:moveTo>
                      <a:pt x="3" y="0"/>
                    </a:moveTo>
                    <a:lnTo>
                      <a:pt x="3" y="0"/>
                    </a:lnTo>
                    <a:lnTo>
                      <a:pt x="200" y="0"/>
                    </a:lnTo>
                    <a:lnTo>
                      <a:pt x="200" y="0"/>
                    </a:lnTo>
                    <a:lnTo>
                      <a:pt x="183" y="140"/>
                    </a:lnTo>
                    <a:lnTo>
                      <a:pt x="183" y="140"/>
                    </a:lnTo>
                    <a:lnTo>
                      <a:pt x="182" y="145"/>
                    </a:lnTo>
                    <a:lnTo>
                      <a:pt x="180" y="149"/>
                    </a:lnTo>
                    <a:lnTo>
                      <a:pt x="176" y="153"/>
                    </a:lnTo>
                    <a:lnTo>
                      <a:pt x="173" y="156"/>
                    </a:lnTo>
                    <a:lnTo>
                      <a:pt x="164" y="161"/>
                    </a:lnTo>
                    <a:lnTo>
                      <a:pt x="156" y="164"/>
                    </a:lnTo>
                    <a:lnTo>
                      <a:pt x="156" y="164"/>
                    </a:lnTo>
                    <a:lnTo>
                      <a:pt x="0" y="134"/>
                    </a:lnTo>
                    <a:lnTo>
                      <a:pt x="0" y="134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A7A7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Freeform 53"/>
              <p:cNvSpPr>
                <a:spLocks/>
              </p:cNvSpPr>
              <p:nvPr/>
            </p:nvSpPr>
            <p:spPr bwMode="auto">
              <a:xfrm>
                <a:off x="3246438" y="5083175"/>
                <a:ext cx="311150" cy="260350"/>
              </a:xfrm>
              <a:custGeom>
                <a:avLst/>
                <a:gdLst>
                  <a:gd name="T0" fmla="*/ 3 w 196"/>
                  <a:gd name="T1" fmla="*/ 0 h 164"/>
                  <a:gd name="T2" fmla="*/ 3 w 196"/>
                  <a:gd name="T3" fmla="*/ 0 h 164"/>
                  <a:gd name="T4" fmla="*/ 196 w 196"/>
                  <a:gd name="T5" fmla="*/ 0 h 164"/>
                  <a:gd name="T6" fmla="*/ 196 w 196"/>
                  <a:gd name="T7" fmla="*/ 0 h 164"/>
                  <a:gd name="T8" fmla="*/ 179 w 196"/>
                  <a:gd name="T9" fmla="*/ 140 h 164"/>
                  <a:gd name="T10" fmla="*/ 179 w 196"/>
                  <a:gd name="T11" fmla="*/ 140 h 164"/>
                  <a:gd name="T12" fmla="*/ 178 w 196"/>
                  <a:gd name="T13" fmla="*/ 145 h 164"/>
                  <a:gd name="T14" fmla="*/ 176 w 196"/>
                  <a:gd name="T15" fmla="*/ 149 h 164"/>
                  <a:gd name="T16" fmla="*/ 172 w 196"/>
                  <a:gd name="T17" fmla="*/ 153 h 164"/>
                  <a:gd name="T18" fmla="*/ 169 w 196"/>
                  <a:gd name="T19" fmla="*/ 156 h 164"/>
                  <a:gd name="T20" fmla="*/ 160 w 196"/>
                  <a:gd name="T21" fmla="*/ 161 h 164"/>
                  <a:gd name="T22" fmla="*/ 152 w 196"/>
                  <a:gd name="T23" fmla="*/ 164 h 164"/>
                  <a:gd name="T24" fmla="*/ 152 w 196"/>
                  <a:gd name="T25" fmla="*/ 164 h 164"/>
                  <a:gd name="T26" fmla="*/ 0 w 196"/>
                  <a:gd name="T27" fmla="*/ 133 h 164"/>
                  <a:gd name="T28" fmla="*/ 0 w 196"/>
                  <a:gd name="T29" fmla="*/ 133 h 164"/>
                  <a:gd name="T30" fmla="*/ 3 w 196"/>
                  <a:gd name="T31" fmla="*/ 0 h 164"/>
                  <a:gd name="T32" fmla="*/ 3 w 196"/>
                  <a:gd name="T33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6" h="164">
                    <a:moveTo>
                      <a:pt x="3" y="0"/>
                    </a:moveTo>
                    <a:lnTo>
                      <a:pt x="3" y="0"/>
                    </a:lnTo>
                    <a:lnTo>
                      <a:pt x="196" y="0"/>
                    </a:lnTo>
                    <a:lnTo>
                      <a:pt x="196" y="0"/>
                    </a:lnTo>
                    <a:lnTo>
                      <a:pt x="179" y="140"/>
                    </a:lnTo>
                    <a:lnTo>
                      <a:pt x="179" y="140"/>
                    </a:lnTo>
                    <a:lnTo>
                      <a:pt x="178" y="145"/>
                    </a:lnTo>
                    <a:lnTo>
                      <a:pt x="176" y="149"/>
                    </a:lnTo>
                    <a:lnTo>
                      <a:pt x="172" y="153"/>
                    </a:lnTo>
                    <a:lnTo>
                      <a:pt x="169" y="156"/>
                    </a:lnTo>
                    <a:lnTo>
                      <a:pt x="160" y="161"/>
                    </a:lnTo>
                    <a:lnTo>
                      <a:pt x="152" y="164"/>
                    </a:lnTo>
                    <a:lnTo>
                      <a:pt x="152" y="164"/>
                    </a:lnTo>
                    <a:lnTo>
                      <a:pt x="0" y="133"/>
                    </a:lnTo>
                    <a:lnTo>
                      <a:pt x="0" y="133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A8A8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Freeform 54"/>
              <p:cNvSpPr>
                <a:spLocks/>
              </p:cNvSpPr>
              <p:nvPr/>
            </p:nvSpPr>
            <p:spPr bwMode="auto">
              <a:xfrm>
                <a:off x="3252788" y="5083175"/>
                <a:ext cx="304800" cy="260350"/>
              </a:xfrm>
              <a:custGeom>
                <a:avLst/>
                <a:gdLst>
                  <a:gd name="T0" fmla="*/ 3 w 192"/>
                  <a:gd name="T1" fmla="*/ 0 h 164"/>
                  <a:gd name="T2" fmla="*/ 3 w 192"/>
                  <a:gd name="T3" fmla="*/ 0 h 164"/>
                  <a:gd name="T4" fmla="*/ 192 w 192"/>
                  <a:gd name="T5" fmla="*/ 0 h 164"/>
                  <a:gd name="T6" fmla="*/ 192 w 192"/>
                  <a:gd name="T7" fmla="*/ 0 h 164"/>
                  <a:gd name="T8" fmla="*/ 175 w 192"/>
                  <a:gd name="T9" fmla="*/ 140 h 164"/>
                  <a:gd name="T10" fmla="*/ 175 w 192"/>
                  <a:gd name="T11" fmla="*/ 140 h 164"/>
                  <a:gd name="T12" fmla="*/ 174 w 192"/>
                  <a:gd name="T13" fmla="*/ 145 h 164"/>
                  <a:gd name="T14" fmla="*/ 172 w 192"/>
                  <a:gd name="T15" fmla="*/ 149 h 164"/>
                  <a:gd name="T16" fmla="*/ 169 w 192"/>
                  <a:gd name="T17" fmla="*/ 153 h 164"/>
                  <a:gd name="T18" fmla="*/ 165 w 192"/>
                  <a:gd name="T19" fmla="*/ 156 h 164"/>
                  <a:gd name="T20" fmla="*/ 157 w 192"/>
                  <a:gd name="T21" fmla="*/ 161 h 164"/>
                  <a:gd name="T22" fmla="*/ 148 w 192"/>
                  <a:gd name="T23" fmla="*/ 164 h 164"/>
                  <a:gd name="T24" fmla="*/ 148 w 192"/>
                  <a:gd name="T25" fmla="*/ 164 h 164"/>
                  <a:gd name="T26" fmla="*/ 0 w 192"/>
                  <a:gd name="T27" fmla="*/ 132 h 164"/>
                  <a:gd name="T28" fmla="*/ 0 w 192"/>
                  <a:gd name="T29" fmla="*/ 132 h 164"/>
                  <a:gd name="T30" fmla="*/ 3 w 192"/>
                  <a:gd name="T31" fmla="*/ 0 h 164"/>
                  <a:gd name="T32" fmla="*/ 3 w 192"/>
                  <a:gd name="T33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2" h="164">
                    <a:moveTo>
                      <a:pt x="3" y="0"/>
                    </a:moveTo>
                    <a:lnTo>
                      <a:pt x="3" y="0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75" y="140"/>
                    </a:lnTo>
                    <a:lnTo>
                      <a:pt x="175" y="140"/>
                    </a:lnTo>
                    <a:lnTo>
                      <a:pt x="174" y="145"/>
                    </a:lnTo>
                    <a:lnTo>
                      <a:pt x="172" y="149"/>
                    </a:lnTo>
                    <a:lnTo>
                      <a:pt x="169" y="153"/>
                    </a:lnTo>
                    <a:lnTo>
                      <a:pt x="165" y="156"/>
                    </a:lnTo>
                    <a:lnTo>
                      <a:pt x="157" y="161"/>
                    </a:lnTo>
                    <a:lnTo>
                      <a:pt x="148" y="164"/>
                    </a:lnTo>
                    <a:lnTo>
                      <a:pt x="148" y="164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A9A9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Freeform 55"/>
              <p:cNvSpPr>
                <a:spLocks/>
              </p:cNvSpPr>
              <p:nvPr/>
            </p:nvSpPr>
            <p:spPr bwMode="auto">
              <a:xfrm>
                <a:off x="3259138" y="5083175"/>
                <a:ext cx="298450" cy="260350"/>
              </a:xfrm>
              <a:custGeom>
                <a:avLst/>
                <a:gdLst>
                  <a:gd name="T0" fmla="*/ 3 w 188"/>
                  <a:gd name="T1" fmla="*/ 0 h 164"/>
                  <a:gd name="T2" fmla="*/ 3 w 188"/>
                  <a:gd name="T3" fmla="*/ 0 h 164"/>
                  <a:gd name="T4" fmla="*/ 188 w 188"/>
                  <a:gd name="T5" fmla="*/ 0 h 164"/>
                  <a:gd name="T6" fmla="*/ 188 w 188"/>
                  <a:gd name="T7" fmla="*/ 0 h 164"/>
                  <a:gd name="T8" fmla="*/ 171 w 188"/>
                  <a:gd name="T9" fmla="*/ 140 h 164"/>
                  <a:gd name="T10" fmla="*/ 171 w 188"/>
                  <a:gd name="T11" fmla="*/ 140 h 164"/>
                  <a:gd name="T12" fmla="*/ 170 w 188"/>
                  <a:gd name="T13" fmla="*/ 145 h 164"/>
                  <a:gd name="T14" fmla="*/ 168 w 188"/>
                  <a:gd name="T15" fmla="*/ 149 h 164"/>
                  <a:gd name="T16" fmla="*/ 165 w 188"/>
                  <a:gd name="T17" fmla="*/ 153 h 164"/>
                  <a:gd name="T18" fmla="*/ 161 w 188"/>
                  <a:gd name="T19" fmla="*/ 156 h 164"/>
                  <a:gd name="T20" fmla="*/ 153 w 188"/>
                  <a:gd name="T21" fmla="*/ 161 h 164"/>
                  <a:gd name="T22" fmla="*/ 144 w 188"/>
                  <a:gd name="T23" fmla="*/ 164 h 164"/>
                  <a:gd name="T24" fmla="*/ 144 w 188"/>
                  <a:gd name="T25" fmla="*/ 164 h 164"/>
                  <a:gd name="T26" fmla="*/ 0 w 188"/>
                  <a:gd name="T27" fmla="*/ 130 h 164"/>
                  <a:gd name="T28" fmla="*/ 0 w 188"/>
                  <a:gd name="T29" fmla="*/ 130 h 164"/>
                  <a:gd name="T30" fmla="*/ 3 w 188"/>
                  <a:gd name="T31" fmla="*/ 0 h 164"/>
                  <a:gd name="T32" fmla="*/ 3 w 188"/>
                  <a:gd name="T33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8" h="164">
                    <a:moveTo>
                      <a:pt x="3" y="0"/>
                    </a:moveTo>
                    <a:lnTo>
                      <a:pt x="3" y="0"/>
                    </a:lnTo>
                    <a:lnTo>
                      <a:pt x="188" y="0"/>
                    </a:lnTo>
                    <a:lnTo>
                      <a:pt x="188" y="0"/>
                    </a:lnTo>
                    <a:lnTo>
                      <a:pt x="171" y="140"/>
                    </a:lnTo>
                    <a:lnTo>
                      <a:pt x="171" y="140"/>
                    </a:lnTo>
                    <a:lnTo>
                      <a:pt x="170" y="145"/>
                    </a:lnTo>
                    <a:lnTo>
                      <a:pt x="168" y="149"/>
                    </a:lnTo>
                    <a:lnTo>
                      <a:pt x="165" y="153"/>
                    </a:lnTo>
                    <a:lnTo>
                      <a:pt x="161" y="156"/>
                    </a:lnTo>
                    <a:lnTo>
                      <a:pt x="153" y="161"/>
                    </a:lnTo>
                    <a:lnTo>
                      <a:pt x="144" y="164"/>
                    </a:lnTo>
                    <a:lnTo>
                      <a:pt x="144" y="164"/>
                    </a:lnTo>
                    <a:lnTo>
                      <a:pt x="0" y="130"/>
                    </a:lnTo>
                    <a:lnTo>
                      <a:pt x="0" y="13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A9A9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Freeform 56"/>
              <p:cNvSpPr>
                <a:spLocks/>
              </p:cNvSpPr>
              <p:nvPr/>
            </p:nvSpPr>
            <p:spPr bwMode="auto">
              <a:xfrm>
                <a:off x="3265488" y="5083175"/>
                <a:ext cx="292100" cy="260350"/>
              </a:xfrm>
              <a:custGeom>
                <a:avLst/>
                <a:gdLst>
                  <a:gd name="T0" fmla="*/ 3 w 184"/>
                  <a:gd name="T1" fmla="*/ 0 h 164"/>
                  <a:gd name="T2" fmla="*/ 3 w 184"/>
                  <a:gd name="T3" fmla="*/ 0 h 164"/>
                  <a:gd name="T4" fmla="*/ 184 w 184"/>
                  <a:gd name="T5" fmla="*/ 0 h 164"/>
                  <a:gd name="T6" fmla="*/ 184 w 184"/>
                  <a:gd name="T7" fmla="*/ 0 h 164"/>
                  <a:gd name="T8" fmla="*/ 167 w 184"/>
                  <a:gd name="T9" fmla="*/ 140 h 164"/>
                  <a:gd name="T10" fmla="*/ 167 w 184"/>
                  <a:gd name="T11" fmla="*/ 140 h 164"/>
                  <a:gd name="T12" fmla="*/ 166 w 184"/>
                  <a:gd name="T13" fmla="*/ 145 h 164"/>
                  <a:gd name="T14" fmla="*/ 164 w 184"/>
                  <a:gd name="T15" fmla="*/ 149 h 164"/>
                  <a:gd name="T16" fmla="*/ 157 w 184"/>
                  <a:gd name="T17" fmla="*/ 156 h 164"/>
                  <a:gd name="T18" fmla="*/ 149 w 184"/>
                  <a:gd name="T19" fmla="*/ 161 h 164"/>
                  <a:gd name="T20" fmla="*/ 141 w 184"/>
                  <a:gd name="T21" fmla="*/ 164 h 164"/>
                  <a:gd name="T22" fmla="*/ 141 w 184"/>
                  <a:gd name="T23" fmla="*/ 164 h 164"/>
                  <a:gd name="T24" fmla="*/ 0 w 184"/>
                  <a:gd name="T25" fmla="*/ 129 h 164"/>
                  <a:gd name="T26" fmla="*/ 0 w 184"/>
                  <a:gd name="T27" fmla="*/ 129 h 164"/>
                  <a:gd name="T28" fmla="*/ 3 w 184"/>
                  <a:gd name="T29" fmla="*/ 0 h 164"/>
                  <a:gd name="T30" fmla="*/ 3 w 184"/>
                  <a:gd name="T31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4" h="164">
                    <a:moveTo>
                      <a:pt x="3" y="0"/>
                    </a:moveTo>
                    <a:lnTo>
                      <a:pt x="3" y="0"/>
                    </a:lnTo>
                    <a:lnTo>
                      <a:pt x="184" y="0"/>
                    </a:lnTo>
                    <a:lnTo>
                      <a:pt x="184" y="0"/>
                    </a:lnTo>
                    <a:lnTo>
                      <a:pt x="167" y="140"/>
                    </a:lnTo>
                    <a:lnTo>
                      <a:pt x="167" y="140"/>
                    </a:lnTo>
                    <a:lnTo>
                      <a:pt x="166" y="145"/>
                    </a:lnTo>
                    <a:lnTo>
                      <a:pt x="164" y="149"/>
                    </a:lnTo>
                    <a:lnTo>
                      <a:pt x="157" y="156"/>
                    </a:lnTo>
                    <a:lnTo>
                      <a:pt x="149" y="161"/>
                    </a:lnTo>
                    <a:lnTo>
                      <a:pt x="141" y="164"/>
                    </a:lnTo>
                    <a:lnTo>
                      <a:pt x="141" y="164"/>
                    </a:lnTo>
                    <a:lnTo>
                      <a:pt x="0" y="129"/>
                    </a:lnTo>
                    <a:lnTo>
                      <a:pt x="0" y="129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AAAA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Freeform 57"/>
              <p:cNvSpPr>
                <a:spLocks/>
              </p:cNvSpPr>
              <p:nvPr/>
            </p:nvSpPr>
            <p:spPr bwMode="auto">
              <a:xfrm>
                <a:off x="3270251" y="5083175"/>
                <a:ext cx="287338" cy="260350"/>
              </a:xfrm>
              <a:custGeom>
                <a:avLst/>
                <a:gdLst>
                  <a:gd name="T0" fmla="*/ 4 w 181"/>
                  <a:gd name="T1" fmla="*/ 0 h 164"/>
                  <a:gd name="T2" fmla="*/ 4 w 181"/>
                  <a:gd name="T3" fmla="*/ 0 h 164"/>
                  <a:gd name="T4" fmla="*/ 181 w 181"/>
                  <a:gd name="T5" fmla="*/ 0 h 164"/>
                  <a:gd name="T6" fmla="*/ 181 w 181"/>
                  <a:gd name="T7" fmla="*/ 0 h 164"/>
                  <a:gd name="T8" fmla="*/ 164 w 181"/>
                  <a:gd name="T9" fmla="*/ 140 h 164"/>
                  <a:gd name="T10" fmla="*/ 164 w 181"/>
                  <a:gd name="T11" fmla="*/ 140 h 164"/>
                  <a:gd name="T12" fmla="*/ 163 w 181"/>
                  <a:gd name="T13" fmla="*/ 145 h 164"/>
                  <a:gd name="T14" fmla="*/ 161 w 181"/>
                  <a:gd name="T15" fmla="*/ 149 h 164"/>
                  <a:gd name="T16" fmla="*/ 154 w 181"/>
                  <a:gd name="T17" fmla="*/ 156 h 164"/>
                  <a:gd name="T18" fmla="*/ 146 w 181"/>
                  <a:gd name="T19" fmla="*/ 160 h 164"/>
                  <a:gd name="T20" fmla="*/ 138 w 181"/>
                  <a:gd name="T21" fmla="*/ 164 h 164"/>
                  <a:gd name="T22" fmla="*/ 138 w 181"/>
                  <a:gd name="T23" fmla="*/ 164 h 164"/>
                  <a:gd name="T24" fmla="*/ 0 w 181"/>
                  <a:gd name="T25" fmla="*/ 128 h 164"/>
                  <a:gd name="T26" fmla="*/ 0 w 181"/>
                  <a:gd name="T27" fmla="*/ 128 h 164"/>
                  <a:gd name="T28" fmla="*/ 4 w 181"/>
                  <a:gd name="T29" fmla="*/ 0 h 164"/>
                  <a:gd name="T30" fmla="*/ 4 w 181"/>
                  <a:gd name="T31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1" h="164">
                    <a:moveTo>
                      <a:pt x="4" y="0"/>
                    </a:moveTo>
                    <a:lnTo>
                      <a:pt x="4" y="0"/>
                    </a:lnTo>
                    <a:lnTo>
                      <a:pt x="181" y="0"/>
                    </a:lnTo>
                    <a:lnTo>
                      <a:pt x="181" y="0"/>
                    </a:lnTo>
                    <a:lnTo>
                      <a:pt x="164" y="140"/>
                    </a:lnTo>
                    <a:lnTo>
                      <a:pt x="164" y="140"/>
                    </a:lnTo>
                    <a:lnTo>
                      <a:pt x="163" y="145"/>
                    </a:lnTo>
                    <a:lnTo>
                      <a:pt x="161" y="149"/>
                    </a:lnTo>
                    <a:lnTo>
                      <a:pt x="154" y="156"/>
                    </a:lnTo>
                    <a:lnTo>
                      <a:pt x="146" y="160"/>
                    </a:lnTo>
                    <a:lnTo>
                      <a:pt x="138" y="164"/>
                    </a:lnTo>
                    <a:lnTo>
                      <a:pt x="138" y="164"/>
                    </a:lnTo>
                    <a:lnTo>
                      <a:pt x="0" y="128"/>
                    </a:lnTo>
                    <a:lnTo>
                      <a:pt x="0" y="128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AAAA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Freeform 58"/>
              <p:cNvSpPr>
                <a:spLocks/>
              </p:cNvSpPr>
              <p:nvPr/>
            </p:nvSpPr>
            <p:spPr bwMode="auto">
              <a:xfrm>
                <a:off x="3276601" y="5083175"/>
                <a:ext cx="280988" cy="258763"/>
              </a:xfrm>
              <a:custGeom>
                <a:avLst/>
                <a:gdLst>
                  <a:gd name="T0" fmla="*/ 4 w 177"/>
                  <a:gd name="T1" fmla="*/ 0 h 163"/>
                  <a:gd name="T2" fmla="*/ 4 w 177"/>
                  <a:gd name="T3" fmla="*/ 0 h 163"/>
                  <a:gd name="T4" fmla="*/ 177 w 177"/>
                  <a:gd name="T5" fmla="*/ 0 h 163"/>
                  <a:gd name="T6" fmla="*/ 177 w 177"/>
                  <a:gd name="T7" fmla="*/ 0 h 163"/>
                  <a:gd name="T8" fmla="*/ 160 w 177"/>
                  <a:gd name="T9" fmla="*/ 140 h 163"/>
                  <a:gd name="T10" fmla="*/ 160 w 177"/>
                  <a:gd name="T11" fmla="*/ 140 h 163"/>
                  <a:gd name="T12" fmla="*/ 159 w 177"/>
                  <a:gd name="T13" fmla="*/ 145 h 163"/>
                  <a:gd name="T14" fmla="*/ 157 w 177"/>
                  <a:gd name="T15" fmla="*/ 149 h 163"/>
                  <a:gd name="T16" fmla="*/ 150 w 177"/>
                  <a:gd name="T17" fmla="*/ 156 h 163"/>
                  <a:gd name="T18" fmla="*/ 142 w 177"/>
                  <a:gd name="T19" fmla="*/ 160 h 163"/>
                  <a:gd name="T20" fmla="*/ 134 w 177"/>
                  <a:gd name="T21" fmla="*/ 163 h 163"/>
                  <a:gd name="T22" fmla="*/ 134 w 177"/>
                  <a:gd name="T23" fmla="*/ 163 h 163"/>
                  <a:gd name="T24" fmla="*/ 0 w 177"/>
                  <a:gd name="T25" fmla="*/ 128 h 163"/>
                  <a:gd name="T26" fmla="*/ 0 w 177"/>
                  <a:gd name="T27" fmla="*/ 128 h 163"/>
                  <a:gd name="T28" fmla="*/ 4 w 177"/>
                  <a:gd name="T29" fmla="*/ 0 h 163"/>
                  <a:gd name="T30" fmla="*/ 4 w 177"/>
                  <a:gd name="T31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7" h="163">
                    <a:moveTo>
                      <a:pt x="4" y="0"/>
                    </a:moveTo>
                    <a:lnTo>
                      <a:pt x="4" y="0"/>
                    </a:lnTo>
                    <a:lnTo>
                      <a:pt x="177" y="0"/>
                    </a:lnTo>
                    <a:lnTo>
                      <a:pt x="177" y="0"/>
                    </a:lnTo>
                    <a:lnTo>
                      <a:pt x="160" y="140"/>
                    </a:lnTo>
                    <a:lnTo>
                      <a:pt x="160" y="140"/>
                    </a:lnTo>
                    <a:lnTo>
                      <a:pt x="159" y="145"/>
                    </a:lnTo>
                    <a:lnTo>
                      <a:pt x="157" y="149"/>
                    </a:lnTo>
                    <a:lnTo>
                      <a:pt x="150" y="156"/>
                    </a:lnTo>
                    <a:lnTo>
                      <a:pt x="142" y="160"/>
                    </a:lnTo>
                    <a:lnTo>
                      <a:pt x="134" y="163"/>
                    </a:lnTo>
                    <a:lnTo>
                      <a:pt x="134" y="163"/>
                    </a:lnTo>
                    <a:lnTo>
                      <a:pt x="0" y="128"/>
                    </a:lnTo>
                    <a:lnTo>
                      <a:pt x="0" y="128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ABAB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Freeform 59"/>
              <p:cNvSpPr>
                <a:spLocks/>
              </p:cNvSpPr>
              <p:nvPr/>
            </p:nvSpPr>
            <p:spPr bwMode="auto">
              <a:xfrm>
                <a:off x="3282951" y="5083175"/>
                <a:ext cx="274638" cy="258763"/>
              </a:xfrm>
              <a:custGeom>
                <a:avLst/>
                <a:gdLst>
                  <a:gd name="T0" fmla="*/ 3 w 173"/>
                  <a:gd name="T1" fmla="*/ 0 h 163"/>
                  <a:gd name="T2" fmla="*/ 3 w 173"/>
                  <a:gd name="T3" fmla="*/ 0 h 163"/>
                  <a:gd name="T4" fmla="*/ 173 w 173"/>
                  <a:gd name="T5" fmla="*/ 0 h 163"/>
                  <a:gd name="T6" fmla="*/ 173 w 173"/>
                  <a:gd name="T7" fmla="*/ 0 h 163"/>
                  <a:gd name="T8" fmla="*/ 156 w 173"/>
                  <a:gd name="T9" fmla="*/ 140 h 163"/>
                  <a:gd name="T10" fmla="*/ 156 w 173"/>
                  <a:gd name="T11" fmla="*/ 140 h 163"/>
                  <a:gd name="T12" fmla="*/ 155 w 173"/>
                  <a:gd name="T13" fmla="*/ 145 h 163"/>
                  <a:gd name="T14" fmla="*/ 153 w 173"/>
                  <a:gd name="T15" fmla="*/ 149 h 163"/>
                  <a:gd name="T16" fmla="*/ 146 w 173"/>
                  <a:gd name="T17" fmla="*/ 156 h 163"/>
                  <a:gd name="T18" fmla="*/ 140 w 173"/>
                  <a:gd name="T19" fmla="*/ 160 h 163"/>
                  <a:gd name="T20" fmla="*/ 132 w 173"/>
                  <a:gd name="T21" fmla="*/ 163 h 163"/>
                  <a:gd name="T22" fmla="*/ 132 w 173"/>
                  <a:gd name="T23" fmla="*/ 163 h 163"/>
                  <a:gd name="T24" fmla="*/ 0 w 173"/>
                  <a:gd name="T25" fmla="*/ 126 h 163"/>
                  <a:gd name="T26" fmla="*/ 0 w 173"/>
                  <a:gd name="T27" fmla="*/ 126 h 163"/>
                  <a:gd name="T28" fmla="*/ 3 w 173"/>
                  <a:gd name="T29" fmla="*/ 0 h 163"/>
                  <a:gd name="T30" fmla="*/ 3 w 173"/>
                  <a:gd name="T31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3" h="163">
                    <a:moveTo>
                      <a:pt x="3" y="0"/>
                    </a:moveTo>
                    <a:lnTo>
                      <a:pt x="3" y="0"/>
                    </a:lnTo>
                    <a:lnTo>
                      <a:pt x="173" y="0"/>
                    </a:lnTo>
                    <a:lnTo>
                      <a:pt x="173" y="0"/>
                    </a:lnTo>
                    <a:lnTo>
                      <a:pt x="156" y="140"/>
                    </a:lnTo>
                    <a:lnTo>
                      <a:pt x="156" y="140"/>
                    </a:lnTo>
                    <a:lnTo>
                      <a:pt x="155" y="145"/>
                    </a:lnTo>
                    <a:lnTo>
                      <a:pt x="153" y="149"/>
                    </a:lnTo>
                    <a:lnTo>
                      <a:pt x="146" y="156"/>
                    </a:lnTo>
                    <a:lnTo>
                      <a:pt x="140" y="160"/>
                    </a:lnTo>
                    <a:lnTo>
                      <a:pt x="132" y="163"/>
                    </a:lnTo>
                    <a:lnTo>
                      <a:pt x="132" y="163"/>
                    </a:lnTo>
                    <a:lnTo>
                      <a:pt x="0" y="126"/>
                    </a:lnTo>
                    <a:lnTo>
                      <a:pt x="0" y="126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ACAC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Freeform 60"/>
              <p:cNvSpPr>
                <a:spLocks/>
              </p:cNvSpPr>
              <p:nvPr/>
            </p:nvSpPr>
            <p:spPr bwMode="auto">
              <a:xfrm>
                <a:off x="3289301" y="5083175"/>
                <a:ext cx="268288" cy="258763"/>
              </a:xfrm>
              <a:custGeom>
                <a:avLst/>
                <a:gdLst>
                  <a:gd name="T0" fmla="*/ 3 w 169"/>
                  <a:gd name="T1" fmla="*/ 0 h 163"/>
                  <a:gd name="T2" fmla="*/ 3 w 169"/>
                  <a:gd name="T3" fmla="*/ 0 h 163"/>
                  <a:gd name="T4" fmla="*/ 169 w 169"/>
                  <a:gd name="T5" fmla="*/ 0 h 163"/>
                  <a:gd name="T6" fmla="*/ 169 w 169"/>
                  <a:gd name="T7" fmla="*/ 0 h 163"/>
                  <a:gd name="T8" fmla="*/ 152 w 169"/>
                  <a:gd name="T9" fmla="*/ 140 h 163"/>
                  <a:gd name="T10" fmla="*/ 152 w 169"/>
                  <a:gd name="T11" fmla="*/ 140 h 163"/>
                  <a:gd name="T12" fmla="*/ 151 w 169"/>
                  <a:gd name="T13" fmla="*/ 144 h 163"/>
                  <a:gd name="T14" fmla="*/ 149 w 169"/>
                  <a:gd name="T15" fmla="*/ 148 h 163"/>
                  <a:gd name="T16" fmla="*/ 142 w 169"/>
                  <a:gd name="T17" fmla="*/ 155 h 163"/>
                  <a:gd name="T18" fmla="*/ 136 w 169"/>
                  <a:gd name="T19" fmla="*/ 160 h 163"/>
                  <a:gd name="T20" fmla="*/ 128 w 169"/>
                  <a:gd name="T21" fmla="*/ 163 h 163"/>
                  <a:gd name="T22" fmla="*/ 128 w 169"/>
                  <a:gd name="T23" fmla="*/ 163 h 163"/>
                  <a:gd name="T24" fmla="*/ 0 w 169"/>
                  <a:gd name="T25" fmla="*/ 125 h 163"/>
                  <a:gd name="T26" fmla="*/ 0 w 169"/>
                  <a:gd name="T27" fmla="*/ 125 h 163"/>
                  <a:gd name="T28" fmla="*/ 3 w 169"/>
                  <a:gd name="T29" fmla="*/ 0 h 163"/>
                  <a:gd name="T30" fmla="*/ 3 w 169"/>
                  <a:gd name="T31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9" h="163">
                    <a:moveTo>
                      <a:pt x="3" y="0"/>
                    </a:moveTo>
                    <a:lnTo>
                      <a:pt x="3" y="0"/>
                    </a:lnTo>
                    <a:lnTo>
                      <a:pt x="169" y="0"/>
                    </a:lnTo>
                    <a:lnTo>
                      <a:pt x="169" y="0"/>
                    </a:lnTo>
                    <a:lnTo>
                      <a:pt x="152" y="140"/>
                    </a:lnTo>
                    <a:lnTo>
                      <a:pt x="152" y="140"/>
                    </a:lnTo>
                    <a:lnTo>
                      <a:pt x="151" y="144"/>
                    </a:lnTo>
                    <a:lnTo>
                      <a:pt x="149" y="148"/>
                    </a:lnTo>
                    <a:lnTo>
                      <a:pt x="142" y="155"/>
                    </a:lnTo>
                    <a:lnTo>
                      <a:pt x="136" y="160"/>
                    </a:lnTo>
                    <a:lnTo>
                      <a:pt x="128" y="163"/>
                    </a:lnTo>
                    <a:lnTo>
                      <a:pt x="128" y="163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ACAC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Freeform 61"/>
              <p:cNvSpPr>
                <a:spLocks/>
              </p:cNvSpPr>
              <p:nvPr/>
            </p:nvSpPr>
            <p:spPr bwMode="auto">
              <a:xfrm>
                <a:off x="3294063" y="5083175"/>
                <a:ext cx="263525" cy="258763"/>
              </a:xfrm>
              <a:custGeom>
                <a:avLst/>
                <a:gdLst>
                  <a:gd name="T0" fmla="*/ 4 w 166"/>
                  <a:gd name="T1" fmla="*/ 0 h 163"/>
                  <a:gd name="T2" fmla="*/ 4 w 166"/>
                  <a:gd name="T3" fmla="*/ 0 h 163"/>
                  <a:gd name="T4" fmla="*/ 166 w 166"/>
                  <a:gd name="T5" fmla="*/ 0 h 163"/>
                  <a:gd name="T6" fmla="*/ 166 w 166"/>
                  <a:gd name="T7" fmla="*/ 0 h 163"/>
                  <a:gd name="T8" fmla="*/ 149 w 166"/>
                  <a:gd name="T9" fmla="*/ 140 h 163"/>
                  <a:gd name="T10" fmla="*/ 149 w 166"/>
                  <a:gd name="T11" fmla="*/ 140 h 163"/>
                  <a:gd name="T12" fmla="*/ 148 w 166"/>
                  <a:gd name="T13" fmla="*/ 144 h 163"/>
                  <a:gd name="T14" fmla="*/ 146 w 166"/>
                  <a:gd name="T15" fmla="*/ 148 h 163"/>
                  <a:gd name="T16" fmla="*/ 141 w 166"/>
                  <a:gd name="T17" fmla="*/ 155 h 163"/>
                  <a:gd name="T18" fmla="*/ 133 w 166"/>
                  <a:gd name="T19" fmla="*/ 160 h 163"/>
                  <a:gd name="T20" fmla="*/ 125 w 166"/>
                  <a:gd name="T21" fmla="*/ 163 h 163"/>
                  <a:gd name="T22" fmla="*/ 125 w 166"/>
                  <a:gd name="T23" fmla="*/ 163 h 163"/>
                  <a:gd name="T24" fmla="*/ 0 w 166"/>
                  <a:gd name="T25" fmla="*/ 124 h 163"/>
                  <a:gd name="T26" fmla="*/ 0 w 166"/>
                  <a:gd name="T27" fmla="*/ 124 h 163"/>
                  <a:gd name="T28" fmla="*/ 4 w 166"/>
                  <a:gd name="T29" fmla="*/ 0 h 163"/>
                  <a:gd name="T30" fmla="*/ 4 w 166"/>
                  <a:gd name="T31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6" h="163">
                    <a:moveTo>
                      <a:pt x="4" y="0"/>
                    </a:moveTo>
                    <a:lnTo>
                      <a:pt x="4" y="0"/>
                    </a:lnTo>
                    <a:lnTo>
                      <a:pt x="166" y="0"/>
                    </a:lnTo>
                    <a:lnTo>
                      <a:pt x="166" y="0"/>
                    </a:lnTo>
                    <a:lnTo>
                      <a:pt x="149" y="140"/>
                    </a:lnTo>
                    <a:lnTo>
                      <a:pt x="149" y="140"/>
                    </a:lnTo>
                    <a:lnTo>
                      <a:pt x="148" y="144"/>
                    </a:lnTo>
                    <a:lnTo>
                      <a:pt x="146" y="148"/>
                    </a:lnTo>
                    <a:lnTo>
                      <a:pt x="141" y="155"/>
                    </a:lnTo>
                    <a:lnTo>
                      <a:pt x="133" y="160"/>
                    </a:lnTo>
                    <a:lnTo>
                      <a:pt x="125" y="163"/>
                    </a:lnTo>
                    <a:lnTo>
                      <a:pt x="125" y="163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ADAD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" name="Freeform 62"/>
              <p:cNvSpPr>
                <a:spLocks/>
              </p:cNvSpPr>
              <p:nvPr/>
            </p:nvSpPr>
            <p:spPr bwMode="auto">
              <a:xfrm>
                <a:off x="3300413" y="5083175"/>
                <a:ext cx="257175" cy="258763"/>
              </a:xfrm>
              <a:custGeom>
                <a:avLst/>
                <a:gdLst>
                  <a:gd name="T0" fmla="*/ 4 w 162"/>
                  <a:gd name="T1" fmla="*/ 0 h 163"/>
                  <a:gd name="T2" fmla="*/ 4 w 162"/>
                  <a:gd name="T3" fmla="*/ 0 h 163"/>
                  <a:gd name="T4" fmla="*/ 162 w 162"/>
                  <a:gd name="T5" fmla="*/ 0 h 163"/>
                  <a:gd name="T6" fmla="*/ 162 w 162"/>
                  <a:gd name="T7" fmla="*/ 0 h 163"/>
                  <a:gd name="T8" fmla="*/ 145 w 162"/>
                  <a:gd name="T9" fmla="*/ 140 h 163"/>
                  <a:gd name="T10" fmla="*/ 145 w 162"/>
                  <a:gd name="T11" fmla="*/ 140 h 163"/>
                  <a:gd name="T12" fmla="*/ 144 w 162"/>
                  <a:gd name="T13" fmla="*/ 144 h 163"/>
                  <a:gd name="T14" fmla="*/ 142 w 162"/>
                  <a:gd name="T15" fmla="*/ 148 h 163"/>
                  <a:gd name="T16" fmla="*/ 137 w 162"/>
                  <a:gd name="T17" fmla="*/ 155 h 163"/>
                  <a:gd name="T18" fmla="*/ 129 w 162"/>
                  <a:gd name="T19" fmla="*/ 160 h 163"/>
                  <a:gd name="T20" fmla="*/ 121 w 162"/>
                  <a:gd name="T21" fmla="*/ 163 h 163"/>
                  <a:gd name="T22" fmla="*/ 121 w 162"/>
                  <a:gd name="T23" fmla="*/ 163 h 163"/>
                  <a:gd name="T24" fmla="*/ 0 w 162"/>
                  <a:gd name="T25" fmla="*/ 122 h 163"/>
                  <a:gd name="T26" fmla="*/ 0 w 162"/>
                  <a:gd name="T27" fmla="*/ 122 h 163"/>
                  <a:gd name="T28" fmla="*/ 4 w 162"/>
                  <a:gd name="T29" fmla="*/ 0 h 163"/>
                  <a:gd name="T30" fmla="*/ 4 w 162"/>
                  <a:gd name="T31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2" h="163">
                    <a:moveTo>
                      <a:pt x="4" y="0"/>
                    </a:moveTo>
                    <a:lnTo>
                      <a:pt x="4" y="0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45" y="140"/>
                    </a:lnTo>
                    <a:lnTo>
                      <a:pt x="145" y="140"/>
                    </a:lnTo>
                    <a:lnTo>
                      <a:pt x="144" y="144"/>
                    </a:lnTo>
                    <a:lnTo>
                      <a:pt x="142" y="148"/>
                    </a:lnTo>
                    <a:lnTo>
                      <a:pt x="137" y="155"/>
                    </a:lnTo>
                    <a:lnTo>
                      <a:pt x="129" y="160"/>
                    </a:lnTo>
                    <a:lnTo>
                      <a:pt x="121" y="163"/>
                    </a:lnTo>
                    <a:lnTo>
                      <a:pt x="121" y="163"/>
                    </a:lnTo>
                    <a:lnTo>
                      <a:pt x="0" y="122"/>
                    </a:lnTo>
                    <a:lnTo>
                      <a:pt x="0" y="122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AEAE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" name="Freeform 63"/>
              <p:cNvSpPr>
                <a:spLocks/>
              </p:cNvSpPr>
              <p:nvPr/>
            </p:nvSpPr>
            <p:spPr bwMode="auto">
              <a:xfrm>
                <a:off x="3306763" y="5083175"/>
                <a:ext cx="250825" cy="258763"/>
              </a:xfrm>
              <a:custGeom>
                <a:avLst/>
                <a:gdLst>
                  <a:gd name="T0" fmla="*/ 4 w 158"/>
                  <a:gd name="T1" fmla="*/ 0 h 163"/>
                  <a:gd name="T2" fmla="*/ 4 w 158"/>
                  <a:gd name="T3" fmla="*/ 0 h 163"/>
                  <a:gd name="T4" fmla="*/ 158 w 158"/>
                  <a:gd name="T5" fmla="*/ 0 h 163"/>
                  <a:gd name="T6" fmla="*/ 158 w 158"/>
                  <a:gd name="T7" fmla="*/ 0 h 163"/>
                  <a:gd name="T8" fmla="*/ 141 w 158"/>
                  <a:gd name="T9" fmla="*/ 140 h 163"/>
                  <a:gd name="T10" fmla="*/ 141 w 158"/>
                  <a:gd name="T11" fmla="*/ 140 h 163"/>
                  <a:gd name="T12" fmla="*/ 140 w 158"/>
                  <a:gd name="T13" fmla="*/ 144 h 163"/>
                  <a:gd name="T14" fmla="*/ 138 w 158"/>
                  <a:gd name="T15" fmla="*/ 148 h 163"/>
                  <a:gd name="T16" fmla="*/ 133 w 158"/>
                  <a:gd name="T17" fmla="*/ 155 h 163"/>
                  <a:gd name="T18" fmla="*/ 125 w 158"/>
                  <a:gd name="T19" fmla="*/ 160 h 163"/>
                  <a:gd name="T20" fmla="*/ 118 w 158"/>
                  <a:gd name="T21" fmla="*/ 163 h 163"/>
                  <a:gd name="T22" fmla="*/ 118 w 158"/>
                  <a:gd name="T23" fmla="*/ 163 h 163"/>
                  <a:gd name="T24" fmla="*/ 0 w 158"/>
                  <a:gd name="T25" fmla="*/ 121 h 163"/>
                  <a:gd name="T26" fmla="*/ 0 w 158"/>
                  <a:gd name="T27" fmla="*/ 121 h 163"/>
                  <a:gd name="T28" fmla="*/ 4 w 158"/>
                  <a:gd name="T29" fmla="*/ 0 h 163"/>
                  <a:gd name="T30" fmla="*/ 4 w 158"/>
                  <a:gd name="T31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8" h="163">
                    <a:moveTo>
                      <a:pt x="4" y="0"/>
                    </a:moveTo>
                    <a:lnTo>
                      <a:pt x="4" y="0"/>
                    </a:lnTo>
                    <a:lnTo>
                      <a:pt x="158" y="0"/>
                    </a:lnTo>
                    <a:lnTo>
                      <a:pt x="158" y="0"/>
                    </a:lnTo>
                    <a:lnTo>
                      <a:pt x="141" y="140"/>
                    </a:lnTo>
                    <a:lnTo>
                      <a:pt x="141" y="140"/>
                    </a:lnTo>
                    <a:lnTo>
                      <a:pt x="140" y="144"/>
                    </a:lnTo>
                    <a:lnTo>
                      <a:pt x="138" y="148"/>
                    </a:lnTo>
                    <a:lnTo>
                      <a:pt x="133" y="155"/>
                    </a:lnTo>
                    <a:lnTo>
                      <a:pt x="125" y="160"/>
                    </a:lnTo>
                    <a:lnTo>
                      <a:pt x="118" y="163"/>
                    </a:lnTo>
                    <a:lnTo>
                      <a:pt x="118" y="163"/>
                    </a:lnTo>
                    <a:lnTo>
                      <a:pt x="0" y="121"/>
                    </a:lnTo>
                    <a:lnTo>
                      <a:pt x="0" y="121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AEAE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Freeform 64"/>
              <p:cNvSpPr>
                <a:spLocks/>
              </p:cNvSpPr>
              <p:nvPr/>
            </p:nvSpPr>
            <p:spPr bwMode="auto">
              <a:xfrm>
                <a:off x="3313113" y="5083175"/>
                <a:ext cx="244475" cy="258763"/>
              </a:xfrm>
              <a:custGeom>
                <a:avLst/>
                <a:gdLst>
                  <a:gd name="T0" fmla="*/ 4 w 154"/>
                  <a:gd name="T1" fmla="*/ 0 h 163"/>
                  <a:gd name="T2" fmla="*/ 4 w 154"/>
                  <a:gd name="T3" fmla="*/ 0 h 163"/>
                  <a:gd name="T4" fmla="*/ 154 w 154"/>
                  <a:gd name="T5" fmla="*/ 0 h 163"/>
                  <a:gd name="T6" fmla="*/ 154 w 154"/>
                  <a:gd name="T7" fmla="*/ 0 h 163"/>
                  <a:gd name="T8" fmla="*/ 137 w 154"/>
                  <a:gd name="T9" fmla="*/ 140 h 163"/>
                  <a:gd name="T10" fmla="*/ 137 w 154"/>
                  <a:gd name="T11" fmla="*/ 140 h 163"/>
                  <a:gd name="T12" fmla="*/ 136 w 154"/>
                  <a:gd name="T13" fmla="*/ 144 h 163"/>
                  <a:gd name="T14" fmla="*/ 134 w 154"/>
                  <a:gd name="T15" fmla="*/ 148 h 163"/>
                  <a:gd name="T16" fmla="*/ 129 w 154"/>
                  <a:gd name="T17" fmla="*/ 155 h 163"/>
                  <a:gd name="T18" fmla="*/ 122 w 154"/>
                  <a:gd name="T19" fmla="*/ 160 h 163"/>
                  <a:gd name="T20" fmla="*/ 114 w 154"/>
                  <a:gd name="T21" fmla="*/ 163 h 163"/>
                  <a:gd name="T22" fmla="*/ 114 w 154"/>
                  <a:gd name="T23" fmla="*/ 163 h 163"/>
                  <a:gd name="T24" fmla="*/ 0 w 154"/>
                  <a:gd name="T25" fmla="*/ 119 h 163"/>
                  <a:gd name="T26" fmla="*/ 0 w 154"/>
                  <a:gd name="T27" fmla="*/ 119 h 163"/>
                  <a:gd name="T28" fmla="*/ 4 w 154"/>
                  <a:gd name="T29" fmla="*/ 0 h 163"/>
                  <a:gd name="T30" fmla="*/ 4 w 154"/>
                  <a:gd name="T31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4" h="163">
                    <a:moveTo>
                      <a:pt x="4" y="0"/>
                    </a:moveTo>
                    <a:lnTo>
                      <a:pt x="4" y="0"/>
                    </a:lnTo>
                    <a:lnTo>
                      <a:pt x="154" y="0"/>
                    </a:lnTo>
                    <a:lnTo>
                      <a:pt x="154" y="0"/>
                    </a:lnTo>
                    <a:lnTo>
                      <a:pt x="137" y="140"/>
                    </a:lnTo>
                    <a:lnTo>
                      <a:pt x="137" y="140"/>
                    </a:lnTo>
                    <a:lnTo>
                      <a:pt x="136" y="144"/>
                    </a:lnTo>
                    <a:lnTo>
                      <a:pt x="134" y="148"/>
                    </a:lnTo>
                    <a:lnTo>
                      <a:pt x="129" y="155"/>
                    </a:lnTo>
                    <a:lnTo>
                      <a:pt x="122" y="160"/>
                    </a:lnTo>
                    <a:lnTo>
                      <a:pt x="114" y="163"/>
                    </a:lnTo>
                    <a:lnTo>
                      <a:pt x="114" y="163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AFAF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" name="Freeform 65"/>
              <p:cNvSpPr>
                <a:spLocks/>
              </p:cNvSpPr>
              <p:nvPr/>
            </p:nvSpPr>
            <p:spPr bwMode="auto">
              <a:xfrm>
                <a:off x="3317876" y="5083175"/>
                <a:ext cx="239713" cy="258763"/>
              </a:xfrm>
              <a:custGeom>
                <a:avLst/>
                <a:gdLst>
                  <a:gd name="T0" fmla="*/ 4 w 151"/>
                  <a:gd name="T1" fmla="*/ 0 h 163"/>
                  <a:gd name="T2" fmla="*/ 4 w 151"/>
                  <a:gd name="T3" fmla="*/ 0 h 163"/>
                  <a:gd name="T4" fmla="*/ 151 w 151"/>
                  <a:gd name="T5" fmla="*/ 0 h 163"/>
                  <a:gd name="T6" fmla="*/ 151 w 151"/>
                  <a:gd name="T7" fmla="*/ 0 h 163"/>
                  <a:gd name="T8" fmla="*/ 134 w 151"/>
                  <a:gd name="T9" fmla="*/ 140 h 163"/>
                  <a:gd name="T10" fmla="*/ 134 w 151"/>
                  <a:gd name="T11" fmla="*/ 140 h 163"/>
                  <a:gd name="T12" fmla="*/ 133 w 151"/>
                  <a:gd name="T13" fmla="*/ 144 h 163"/>
                  <a:gd name="T14" fmla="*/ 131 w 151"/>
                  <a:gd name="T15" fmla="*/ 148 h 163"/>
                  <a:gd name="T16" fmla="*/ 126 w 151"/>
                  <a:gd name="T17" fmla="*/ 155 h 163"/>
                  <a:gd name="T18" fmla="*/ 119 w 151"/>
                  <a:gd name="T19" fmla="*/ 160 h 163"/>
                  <a:gd name="T20" fmla="*/ 111 w 151"/>
                  <a:gd name="T21" fmla="*/ 163 h 163"/>
                  <a:gd name="T22" fmla="*/ 111 w 151"/>
                  <a:gd name="T23" fmla="*/ 163 h 163"/>
                  <a:gd name="T24" fmla="*/ 0 w 151"/>
                  <a:gd name="T25" fmla="*/ 119 h 163"/>
                  <a:gd name="T26" fmla="*/ 0 w 151"/>
                  <a:gd name="T27" fmla="*/ 119 h 163"/>
                  <a:gd name="T28" fmla="*/ 4 w 151"/>
                  <a:gd name="T29" fmla="*/ 0 h 163"/>
                  <a:gd name="T30" fmla="*/ 4 w 151"/>
                  <a:gd name="T31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1" h="163">
                    <a:moveTo>
                      <a:pt x="4" y="0"/>
                    </a:moveTo>
                    <a:lnTo>
                      <a:pt x="4" y="0"/>
                    </a:lnTo>
                    <a:lnTo>
                      <a:pt x="151" y="0"/>
                    </a:lnTo>
                    <a:lnTo>
                      <a:pt x="151" y="0"/>
                    </a:lnTo>
                    <a:lnTo>
                      <a:pt x="134" y="140"/>
                    </a:lnTo>
                    <a:lnTo>
                      <a:pt x="134" y="140"/>
                    </a:lnTo>
                    <a:lnTo>
                      <a:pt x="133" y="144"/>
                    </a:lnTo>
                    <a:lnTo>
                      <a:pt x="131" y="148"/>
                    </a:lnTo>
                    <a:lnTo>
                      <a:pt x="126" y="155"/>
                    </a:lnTo>
                    <a:lnTo>
                      <a:pt x="119" y="160"/>
                    </a:lnTo>
                    <a:lnTo>
                      <a:pt x="111" y="163"/>
                    </a:lnTo>
                    <a:lnTo>
                      <a:pt x="111" y="163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AFAF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Freeform 66"/>
              <p:cNvSpPr>
                <a:spLocks/>
              </p:cNvSpPr>
              <p:nvPr/>
            </p:nvSpPr>
            <p:spPr bwMode="auto">
              <a:xfrm>
                <a:off x="3324226" y="5083175"/>
                <a:ext cx="233363" cy="258763"/>
              </a:xfrm>
              <a:custGeom>
                <a:avLst/>
                <a:gdLst>
                  <a:gd name="T0" fmla="*/ 4 w 147"/>
                  <a:gd name="T1" fmla="*/ 0 h 163"/>
                  <a:gd name="T2" fmla="*/ 4 w 147"/>
                  <a:gd name="T3" fmla="*/ 0 h 163"/>
                  <a:gd name="T4" fmla="*/ 147 w 147"/>
                  <a:gd name="T5" fmla="*/ 0 h 163"/>
                  <a:gd name="T6" fmla="*/ 147 w 147"/>
                  <a:gd name="T7" fmla="*/ 0 h 163"/>
                  <a:gd name="T8" fmla="*/ 130 w 147"/>
                  <a:gd name="T9" fmla="*/ 140 h 163"/>
                  <a:gd name="T10" fmla="*/ 130 w 147"/>
                  <a:gd name="T11" fmla="*/ 140 h 163"/>
                  <a:gd name="T12" fmla="*/ 129 w 147"/>
                  <a:gd name="T13" fmla="*/ 144 h 163"/>
                  <a:gd name="T14" fmla="*/ 127 w 147"/>
                  <a:gd name="T15" fmla="*/ 148 h 163"/>
                  <a:gd name="T16" fmla="*/ 122 w 147"/>
                  <a:gd name="T17" fmla="*/ 155 h 163"/>
                  <a:gd name="T18" fmla="*/ 115 w 147"/>
                  <a:gd name="T19" fmla="*/ 159 h 163"/>
                  <a:gd name="T20" fmla="*/ 107 w 147"/>
                  <a:gd name="T21" fmla="*/ 163 h 163"/>
                  <a:gd name="T22" fmla="*/ 107 w 147"/>
                  <a:gd name="T23" fmla="*/ 163 h 163"/>
                  <a:gd name="T24" fmla="*/ 0 w 147"/>
                  <a:gd name="T25" fmla="*/ 118 h 163"/>
                  <a:gd name="T26" fmla="*/ 0 w 147"/>
                  <a:gd name="T27" fmla="*/ 118 h 163"/>
                  <a:gd name="T28" fmla="*/ 4 w 147"/>
                  <a:gd name="T29" fmla="*/ 0 h 163"/>
                  <a:gd name="T30" fmla="*/ 4 w 147"/>
                  <a:gd name="T31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7" h="163">
                    <a:moveTo>
                      <a:pt x="4" y="0"/>
                    </a:moveTo>
                    <a:lnTo>
                      <a:pt x="4" y="0"/>
                    </a:lnTo>
                    <a:lnTo>
                      <a:pt x="147" y="0"/>
                    </a:lnTo>
                    <a:lnTo>
                      <a:pt x="147" y="0"/>
                    </a:lnTo>
                    <a:lnTo>
                      <a:pt x="130" y="140"/>
                    </a:lnTo>
                    <a:lnTo>
                      <a:pt x="130" y="140"/>
                    </a:lnTo>
                    <a:lnTo>
                      <a:pt x="129" y="144"/>
                    </a:lnTo>
                    <a:lnTo>
                      <a:pt x="127" y="148"/>
                    </a:lnTo>
                    <a:lnTo>
                      <a:pt x="122" y="155"/>
                    </a:lnTo>
                    <a:lnTo>
                      <a:pt x="115" y="159"/>
                    </a:lnTo>
                    <a:lnTo>
                      <a:pt x="107" y="163"/>
                    </a:lnTo>
                    <a:lnTo>
                      <a:pt x="107" y="163"/>
                    </a:lnTo>
                    <a:lnTo>
                      <a:pt x="0" y="118"/>
                    </a:lnTo>
                    <a:lnTo>
                      <a:pt x="0" y="118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0B0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Freeform 67"/>
              <p:cNvSpPr>
                <a:spLocks/>
              </p:cNvSpPr>
              <p:nvPr/>
            </p:nvSpPr>
            <p:spPr bwMode="auto">
              <a:xfrm>
                <a:off x="3330576" y="5083175"/>
                <a:ext cx="227013" cy="258763"/>
              </a:xfrm>
              <a:custGeom>
                <a:avLst/>
                <a:gdLst>
                  <a:gd name="T0" fmla="*/ 4 w 143"/>
                  <a:gd name="T1" fmla="*/ 0 h 163"/>
                  <a:gd name="T2" fmla="*/ 4 w 143"/>
                  <a:gd name="T3" fmla="*/ 0 h 163"/>
                  <a:gd name="T4" fmla="*/ 143 w 143"/>
                  <a:gd name="T5" fmla="*/ 0 h 163"/>
                  <a:gd name="T6" fmla="*/ 143 w 143"/>
                  <a:gd name="T7" fmla="*/ 0 h 163"/>
                  <a:gd name="T8" fmla="*/ 126 w 143"/>
                  <a:gd name="T9" fmla="*/ 140 h 163"/>
                  <a:gd name="T10" fmla="*/ 126 w 143"/>
                  <a:gd name="T11" fmla="*/ 140 h 163"/>
                  <a:gd name="T12" fmla="*/ 125 w 143"/>
                  <a:gd name="T13" fmla="*/ 144 h 163"/>
                  <a:gd name="T14" fmla="*/ 123 w 143"/>
                  <a:gd name="T15" fmla="*/ 148 h 163"/>
                  <a:gd name="T16" fmla="*/ 118 w 143"/>
                  <a:gd name="T17" fmla="*/ 155 h 163"/>
                  <a:gd name="T18" fmla="*/ 111 w 143"/>
                  <a:gd name="T19" fmla="*/ 159 h 163"/>
                  <a:gd name="T20" fmla="*/ 104 w 143"/>
                  <a:gd name="T21" fmla="*/ 163 h 163"/>
                  <a:gd name="T22" fmla="*/ 104 w 143"/>
                  <a:gd name="T23" fmla="*/ 163 h 163"/>
                  <a:gd name="T24" fmla="*/ 0 w 143"/>
                  <a:gd name="T25" fmla="*/ 117 h 163"/>
                  <a:gd name="T26" fmla="*/ 0 w 143"/>
                  <a:gd name="T27" fmla="*/ 117 h 163"/>
                  <a:gd name="T28" fmla="*/ 4 w 143"/>
                  <a:gd name="T29" fmla="*/ 0 h 163"/>
                  <a:gd name="T30" fmla="*/ 4 w 143"/>
                  <a:gd name="T31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163">
                    <a:moveTo>
                      <a:pt x="4" y="0"/>
                    </a:moveTo>
                    <a:lnTo>
                      <a:pt x="4" y="0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26" y="140"/>
                    </a:lnTo>
                    <a:lnTo>
                      <a:pt x="126" y="140"/>
                    </a:lnTo>
                    <a:lnTo>
                      <a:pt x="125" y="144"/>
                    </a:lnTo>
                    <a:lnTo>
                      <a:pt x="123" y="148"/>
                    </a:lnTo>
                    <a:lnTo>
                      <a:pt x="118" y="155"/>
                    </a:lnTo>
                    <a:lnTo>
                      <a:pt x="111" y="159"/>
                    </a:lnTo>
                    <a:lnTo>
                      <a:pt x="104" y="163"/>
                    </a:lnTo>
                    <a:lnTo>
                      <a:pt x="104" y="163"/>
                    </a:lnTo>
                    <a:lnTo>
                      <a:pt x="0" y="117"/>
                    </a:lnTo>
                    <a:lnTo>
                      <a:pt x="0" y="117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1B1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Freeform 68"/>
              <p:cNvSpPr>
                <a:spLocks/>
              </p:cNvSpPr>
              <p:nvPr/>
            </p:nvSpPr>
            <p:spPr bwMode="auto">
              <a:xfrm>
                <a:off x="3336926" y="5083175"/>
                <a:ext cx="220663" cy="255588"/>
              </a:xfrm>
              <a:custGeom>
                <a:avLst/>
                <a:gdLst>
                  <a:gd name="T0" fmla="*/ 4 w 139"/>
                  <a:gd name="T1" fmla="*/ 0 h 161"/>
                  <a:gd name="T2" fmla="*/ 4 w 139"/>
                  <a:gd name="T3" fmla="*/ 0 h 161"/>
                  <a:gd name="T4" fmla="*/ 139 w 139"/>
                  <a:gd name="T5" fmla="*/ 0 h 161"/>
                  <a:gd name="T6" fmla="*/ 139 w 139"/>
                  <a:gd name="T7" fmla="*/ 0 h 161"/>
                  <a:gd name="T8" fmla="*/ 122 w 139"/>
                  <a:gd name="T9" fmla="*/ 140 h 161"/>
                  <a:gd name="T10" fmla="*/ 122 w 139"/>
                  <a:gd name="T11" fmla="*/ 140 h 161"/>
                  <a:gd name="T12" fmla="*/ 121 w 139"/>
                  <a:gd name="T13" fmla="*/ 144 h 161"/>
                  <a:gd name="T14" fmla="*/ 119 w 139"/>
                  <a:gd name="T15" fmla="*/ 148 h 161"/>
                  <a:gd name="T16" fmla="*/ 114 w 139"/>
                  <a:gd name="T17" fmla="*/ 155 h 161"/>
                  <a:gd name="T18" fmla="*/ 107 w 139"/>
                  <a:gd name="T19" fmla="*/ 159 h 161"/>
                  <a:gd name="T20" fmla="*/ 100 w 139"/>
                  <a:gd name="T21" fmla="*/ 161 h 161"/>
                  <a:gd name="T22" fmla="*/ 100 w 139"/>
                  <a:gd name="T23" fmla="*/ 161 h 161"/>
                  <a:gd name="T24" fmla="*/ 0 w 139"/>
                  <a:gd name="T25" fmla="*/ 115 h 161"/>
                  <a:gd name="T26" fmla="*/ 0 w 139"/>
                  <a:gd name="T27" fmla="*/ 115 h 161"/>
                  <a:gd name="T28" fmla="*/ 4 w 139"/>
                  <a:gd name="T29" fmla="*/ 0 h 161"/>
                  <a:gd name="T30" fmla="*/ 4 w 139"/>
                  <a:gd name="T31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9" h="161">
                    <a:moveTo>
                      <a:pt x="4" y="0"/>
                    </a:moveTo>
                    <a:lnTo>
                      <a:pt x="4" y="0"/>
                    </a:lnTo>
                    <a:lnTo>
                      <a:pt x="139" y="0"/>
                    </a:lnTo>
                    <a:lnTo>
                      <a:pt x="139" y="0"/>
                    </a:lnTo>
                    <a:lnTo>
                      <a:pt x="122" y="140"/>
                    </a:lnTo>
                    <a:lnTo>
                      <a:pt x="122" y="140"/>
                    </a:lnTo>
                    <a:lnTo>
                      <a:pt x="121" y="144"/>
                    </a:lnTo>
                    <a:lnTo>
                      <a:pt x="119" y="148"/>
                    </a:lnTo>
                    <a:lnTo>
                      <a:pt x="114" y="155"/>
                    </a:lnTo>
                    <a:lnTo>
                      <a:pt x="107" y="159"/>
                    </a:lnTo>
                    <a:lnTo>
                      <a:pt x="100" y="161"/>
                    </a:lnTo>
                    <a:lnTo>
                      <a:pt x="100" y="161"/>
                    </a:lnTo>
                    <a:lnTo>
                      <a:pt x="0" y="115"/>
                    </a:lnTo>
                    <a:lnTo>
                      <a:pt x="0" y="115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1B1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Freeform 69"/>
              <p:cNvSpPr>
                <a:spLocks/>
              </p:cNvSpPr>
              <p:nvPr/>
            </p:nvSpPr>
            <p:spPr bwMode="auto">
              <a:xfrm>
                <a:off x="3343276" y="5083175"/>
                <a:ext cx="214313" cy="255588"/>
              </a:xfrm>
              <a:custGeom>
                <a:avLst/>
                <a:gdLst>
                  <a:gd name="T0" fmla="*/ 4 w 135"/>
                  <a:gd name="T1" fmla="*/ 0 h 161"/>
                  <a:gd name="T2" fmla="*/ 4 w 135"/>
                  <a:gd name="T3" fmla="*/ 0 h 161"/>
                  <a:gd name="T4" fmla="*/ 135 w 135"/>
                  <a:gd name="T5" fmla="*/ 0 h 161"/>
                  <a:gd name="T6" fmla="*/ 135 w 135"/>
                  <a:gd name="T7" fmla="*/ 0 h 161"/>
                  <a:gd name="T8" fmla="*/ 118 w 135"/>
                  <a:gd name="T9" fmla="*/ 140 h 161"/>
                  <a:gd name="T10" fmla="*/ 118 w 135"/>
                  <a:gd name="T11" fmla="*/ 140 h 161"/>
                  <a:gd name="T12" fmla="*/ 117 w 135"/>
                  <a:gd name="T13" fmla="*/ 144 h 161"/>
                  <a:gd name="T14" fmla="*/ 115 w 135"/>
                  <a:gd name="T15" fmla="*/ 148 h 161"/>
                  <a:gd name="T16" fmla="*/ 110 w 135"/>
                  <a:gd name="T17" fmla="*/ 155 h 161"/>
                  <a:gd name="T18" fmla="*/ 103 w 135"/>
                  <a:gd name="T19" fmla="*/ 159 h 161"/>
                  <a:gd name="T20" fmla="*/ 96 w 135"/>
                  <a:gd name="T21" fmla="*/ 161 h 161"/>
                  <a:gd name="T22" fmla="*/ 96 w 135"/>
                  <a:gd name="T23" fmla="*/ 161 h 161"/>
                  <a:gd name="T24" fmla="*/ 0 w 135"/>
                  <a:gd name="T25" fmla="*/ 114 h 161"/>
                  <a:gd name="T26" fmla="*/ 0 w 135"/>
                  <a:gd name="T27" fmla="*/ 114 h 161"/>
                  <a:gd name="T28" fmla="*/ 4 w 135"/>
                  <a:gd name="T29" fmla="*/ 0 h 161"/>
                  <a:gd name="T30" fmla="*/ 4 w 135"/>
                  <a:gd name="T31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5" h="161">
                    <a:moveTo>
                      <a:pt x="4" y="0"/>
                    </a:moveTo>
                    <a:lnTo>
                      <a:pt x="4" y="0"/>
                    </a:lnTo>
                    <a:lnTo>
                      <a:pt x="135" y="0"/>
                    </a:lnTo>
                    <a:lnTo>
                      <a:pt x="135" y="0"/>
                    </a:lnTo>
                    <a:lnTo>
                      <a:pt x="118" y="140"/>
                    </a:lnTo>
                    <a:lnTo>
                      <a:pt x="118" y="140"/>
                    </a:lnTo>
                    <a:lnTo>
                      <a:pt x="117" y="144"/>
                    </a:lnTo>
                    <a:lnTo>
                      <a:pt x="115" y="148"/>
                    </a:lnTo>
                    <a:lnTo>
                      <a:pt x="110" y="155"/>
                    </a:lnTo>
                    <a:lnTo>
                      <a:pt x="103" y="159"/>
                    </a:lnTo>
                    <a:lnTo>
                      <a:pt x="96" y="161"/>
                    </a:lnTo>
                    <a:lnTo>
                      <a:pt x="96" y="161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2B2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Freeform 70"/>
              <p:cNvSpPr>
                <a:spLocks/>
              </p:cNvSpPr>
              <p:nvPr/>
            </p:nvSpPr>
            <p:spPr bwMode="auto">
              <a:xfrm>
                <a:off x="3348038" y="5083175"/>
                <a:ext cx="209550" cy="255588"/>
              </a:xfrm>
              <a:custGeom>
                <a:avLst/>
                <a:gdLst>
                  <a:gd name="T0" fmla="*/ 5 w 132"/>
                  <a:gd name="T1" fmla="*/ 0 h 161"/>
                  <a:gd name="T2" fmla="*/ 5 w 132"/>
                  <a:gd name="T3" fmla="*/ 0 h 161"/>
                  <a:gd name="T4" fmla="*/ 132 w 132"/>
                  <a:gd name="T5" fmla="*/ 0 h 161"/>
                  <a:gd name="T6" fmla="*/ 132 w 132"/>
                  <a:gd name="T7" fmla="*/ 0 h 161"/>
                  <a:gd name="T8" fmla="*/ 115 w 132"/>
                  <a:gd name="T9" fmla="*/ 140 h 161"/>
                  <a:gd name="T10" fmla="*/ 115 w 132"/>
                  <a:gd name="T11" fmla="*/ 140 h 161"/>
                  <a:gd name="T12" fmla="*/ 114 w 132"/>
                  <a:gd name="T13" fmla="*/ 144 h 161"/>
                  <a:gd name="T14" fmla="*/ 112 w 132"/>
                  <a:gd name="T15" fmla="*/ 148 h 161"/>
                  <a:gd name="T16" fmla="*/ 108 w 132"/>
                  <a:gd name="T17" fmla="*/ 153 h 161"/>
                  <a:gd name="T18" fmla="*/ 101 w 132"/>
                  <a:gd name="T19" fmla="*/ 159 h 161"/>
                  <a:gd name="T20" fmla="*/ 95 w 132"/>
                  <a:gd name="T21" fmla="*/ 161 h 161"/>
                  <a:gd name="T22" fmla="*/ 95 w 132"/>
                  <a:gd name="T23" fmla="*/ 161 h 161"/>
                  <a:gd name="T24" fmla="*/ 0 w 132"/>
                  <a:gd name="T25" fmla="*/ 113 h 161"/>
                  <a:gd name="T26" fmla="*/ 0 w 132"/>
                  <a:gd name="T27" fmla="*/ 113 h 161"/>
                  <a:gd name="T28" fmla="*/ 5 w 132"/>
                  <a:gd name="T29" fmla="*/ 0 h 161"/>
                  <a:gd name="T30" fmla="*/ 5 w 132"/>
                  <a:gd name="T31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2" h="161">
                    <a:moveTo>
                      <a:pt x="5" y="0"/>
                    </a:moveTo>
                    <a:lnTo>
                      <a:pt x="5" y="0"/>
                    </a:lnTo>
                    <a:lnTo>
                      <a:pt x="132" y="0"/>
                    </a:lnTo>
                    <a:lnTo>
                      <a:pt x="132" y="0"/>
                    </a:lnTo>
                    <a:lnTo>
                      <a:pt x="115" y="140"/>
                    </a:lnTo>
                    <a:lnTo>
                      <a:pt x="115" y="140"/>
                    </a:lnTo>
                    <a:lnTo>
                      <a:pt x="114" y="144"/>
                    </a:lnTo>
                    <a:lnTo>
                      <a:pt x="112" y="148"/>
                    </a:lnTo>
                    <a:lnTo>
                      <a:pt x="108" y="153"/>
                    </a:lnTo>
                    <a:lnTo>
                      <a:pt x="101" y="159"/>
                    </a:lnTo>
                    <a:lnTo>
                      <a:pt x="95" y="161"/>
                    </a:lnTo>
                    <a:lnTo>
                      <a:pt x="95" y="161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B2B2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Freeform 71"/>
              <p:cNvSpPr>
                <a:spLocks/>
              </p:cNvSpPr>
              <p:nvPr/>
            </p:nvSpPr>
            <p:spPr bwMode="auto">
              <a:xfrm>
                <a:off x="3354388" y="5083175"/>
                <a:ext cx="203200" cy="255588"/>
              </a:xfrm>
              <a:custGeom>
                <a:avLst/>
                <a:gdLst>
                  <a:gd name="T0" fmla="*/ 4 w 128"/>
                  <a:gd name="T1" fmla="*/ 0 h 161"/>
                  <a:gd name="T2" fmla="*/ 4 w 128"/>
                  <a:gd name="T3" fmla="*/ 0 h 161"/>
                  <a:gd name="T4" fmla="*/ 128 w 128"/>
                  <a:gd name="T5" fmla="*/ 0 h 161"/>
                  <a:gd name="T6" fmla="*/ 128 w 128"/>
                  <a:gd name="T7" fmla="*/ 0 h 161"/>
                  <a:gd name="T8" fmla="*/ 111 w 128"/>
                  <a:gd name="T9" fmla="*/ 140 h 161"/>
                  <a:gd name="T10" fmla="*/ 111 w 128"/>
                  <a:gd name="T11" fmla="*/ 140 h 161"/>
                  <a:gd name="T12" fmla="*/ 111 w 128"/>
                  <a:gd name="T13" fmla="*/ 144 h 161"/>
                  <a:gd name="T14" fmla="*/ 108 w 128"/>
                  <a:gd name="T15" fmla="*/ 148 h 161"/>
                  <a:gd name="T16" fmla="*/ 104 w 128"/>
                  <a:gd name="T17" fmla="*/ 153 h 161"/>
                  <a:gd name="T18" fmla="*/ 97 w 128"/>
                  <a:gd name="T19" fmla="*/ 159 h 161"/>
                  <a:gd name="T20" fmla="*/ 91 w 128"/>
                  <a:gd name="T21" fmla="*/ 161 h 161"/>
                  <a:gd name="T22" fmla="*/ 91 w 128"/>
                  <a:gd name="T23" fmla="*/ 161 h 161"/>
                  <a:gd name="T24" fmla="*/ 0 w 128"/>
                  <a:gd name="T25" fmla="*/ 113 h 161"/>
                  <a:gd name="T26" fmla="*/ 0 w 128"/>
                  <a:gd name="T27" fmla="*/ 113 h 161"/>
                  <a:gd name="T28" fmla="*/ 4 w 128"/>
                  <a:gd name="T29" fmla="*/ 0 h 161"/>
                  <a:gd name="T30" fmla="*/ 4 w 128"/>
                  <a:gd name="T31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8" h="161">
                    <a:moveTo>
                      <a:pt x="4" y="0"/>
                    </a:moveTo>
                    <a:lnTo>
                      <a:pt x="4" y="0"/>
                    </a:lnTo>
                    <a:lnTo>
                      <a:pt x="128" y="0"/>
                    </a:lnTo>
                    <a:lnTo>
                      <a:pt x="128" y="0"/>
                    </a:lnTo>
                    <a:lnTo>
                      <a:pt x="111" y="140"/>
                    </a:lnTo>
                    <a:lnTo>
                      <a:pt x="111" y="140"/>
                    </a:lnTo>
                    <a:lnTo>
                      <a:pt x="111" y="144"/>
                    </a:lnTo>
                    <a:lnTo>
                      <a:pt x="108" y="148"/>
                    </a:lnTo>
                    <a:lnTo>
                      <a:pt x="104" y="153"/>
                    </a:lnTo>
                    <a:lnTo>
                      <a:pt x="97" y="159"/>
                    </a:lnTo>
                    <a:lnTo>
                      <a:pt x="91" y="161"/>
                    </a:lnTo>
                    <a:lnTo>
                      <a:pt x="91" y="161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3B3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Freeform 72"/>
              <p:cNvSpPr>
                <a:spLocks/>
              </p:cNvSpPr>
              <p:nvPr/>
            </p:nvSpPr>
            <p:spPr bwMode="auto">
              <a:xfrm>
                <a:off x="3360738" y="5083175"/>
                <a:ext cx="196850" cy="255588"/>
              </a:xfrm>
              <a:custGeom>
                <a:avLst/>
                <a:gdLst>
                  <a:gd name="T0" fmla="*/ 4 w 124"/>
                  <a:gd name="T1" fmla="*/ 0 h 161"/>
                  <a:gd name="T2" fmla="*/ 4 w 124"/>
                  <a:gd name="T3" fmla="*/ 0 h 161"/>
                  <a:gd name="T4" fmla="*/ 124 w 124"/>
                  <a:gd name="T5" fmla="*/ 0 h 161"/>
                  <a:gd name="T6" fmla="*/ 124 w 124"/>
                  <a:gd name="T7" fmla="*/ 0 h 161"/>
                  <a:gd name="T8" fmla="*/ 107 w 124"/>
                  <a:gd name="T9" fmla="*/ 140 h 161"/>
                  <a:gd name="T10" fmla="*/ 107 w 124"/>
                  <a:gd name="T11" fmla="*/ 140 h 161"/>
                  <a:gd name="T12" fmla="*/ 104 w 124"/>
                  <a:gd name="T13" fmla="*/ 148 h 161"/>
                  <a:gd name="T14" fmla="*/ 100 w 124"/>
                  <a:gd name="T15" fmla="*/ 153 h 161"/>
                  <a:gd name="T16" fmla="*/ 93 w 124"/>
                  <a:gd name="T17" fmla="*/ 159 h 161"/>
                  <a:gd name="T18" fmla="*/ 87 w 124"/>
                  <a:gd name="T19" fmla="*/ 161 h 161"/>
                  <a:gd name="T20" fmla="*/ 87 w 124"/>
                  <a:gd name="T21" fmla="*/ 161 h 161"/>
                  <a:gd name="T22" fmla="*/ 0 w 124"/>
                  <a:gd name="T23" fmla="*/ 111 h 161"/>
                  <a:gd name="T24" fmla="*/ 0 w 124"/>
                  <a:gd name="T25" fmla="*/ 111 h 161"/>
                  <a:gd name="T26" fmla="*/ 4 w 124"/>
                  <a:gd name="T27" fmla="*/ 0 h 161"/>
                  <a:gd name="T28" fmla="*/ 4 w 124"/>
                  <a:gd name="T29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4" h="161">
                    <a:moveTo>
                      <a:pt x="4" y="0"/>
                    </a:moveTo>
                    <a:lnTo>
                      <a:pt x="4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07" y="140"/>
                    </a:lnTo>
                    <a:lnTo>
                      <a:pt x="107" y="140"/>
                    </a:lnTo>
                    <a:lnTo>
                      <a:pt x="104" y="148"/>
                    </a:lnTo>
                    <a:lnTo>
                      <a:pt x="100" y="153"/>
                    </a:lnTo>
                    <a:lnTo>
                      <a:pt x="93" y="159"/>
                    </a:lnTo>
                    <a:lnTo>
                      <a:pt x="87" y="161"/>
                    </a:lnTo>
                    <a:lnTo>
                      <a:pt x="87" y="161"/>
                    </a:lnTo>
                    <a:lnTo>
                      <a:pt x="0" y="111"/>
                    </a:lnTo>
                    <a:lnTo>
                      <a:pt x="0" y="111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4B4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Freeform 73"/>
              <p:cNvSpPr>
                <a:spLocks/>
              </p:cNvSpPr>
              <p:nvPr/>
            </p:nvSpPr>
            <p:spPr bwMode="auto">
              <a:xfrm>
                <a:off x="3367088" y="5083175"/>
                <a:ext cx="190500" cy="255588"/>
              </a:xfrm>
              <a:custGeom>
                <a:avLst/>
                <a:gdLst>
                  <a:gd name="T0" fmla="*/ 4 w 120"/>
                  <a:gd name="T1" fmla="*/ 0 h 161"/>
                  <a:gd name="T2" fmla="*/ 4 w 120"/>
                  <a:gd name="T3" fmla="*/ 0 h 161"/>
                  <a:gd name="T4" fmla="*/ 120 w 120"/>
                  <a:gd name="T5" fmla="*/ 0 h 161"/>
                  <a:gd name="T6" fmla="*/ 120 w 120"/>
                  <a:gd name="T7" fmla="*/ 0 h 161"/>
                  <a:gd name="T8" fmla="*/ 103 w 120"/>
                  <a:gd name="T9" fmla="*/ 140 h 161"/>
                  <a:gd name="T10" fmla="*/ 103 w 120"/>
                  <a:gd name="T11" fmla="*/ 140 h 161"/>
                  <a:gd name="T12" fmla="*/ 100 w 120"/>
                  <a:gd name="T13" fmla="*/ 148 h 161"/>
                  <a:gd name="T14" fmla="*/ 96 w 120"/>
                  <a:gd name="T15" fmla="*/ 153 h 161"/>
                  <a:gd name="T16" fmla="*/ 89 w 120"/>
                  <a:gd name="T17" fmla="*/ 159 h 161"/>
                  <a:gd name="T18" fmla="*/ 83 w 120"/>
                  <a:gd name="T19" fmla="*/ 161 h 161"/>
                  <a:gd name="T20" fmla="*/ 83 w 120"/>
                  <a:gd name="T21" fmla="*/ 161 h 161"/>
                  <a:gd name="T22" fmla="*/ 0 w 120"/>
                  <a:gd name="T23" fmla="*/ 110 h 161"/>
                  <a:gd name="T24" fmla="*/ 0 w 120"/>
                  <a:gd name="T25" fmla="*/ 110 h 161"/>
                  <a:gd name="T26" fmla="*/ 4 w 120"/>
                  <a:gd name="T27" fmla="*/ 0 h 161"/>
                  <a:gd name="T28" fmla="*/ 4 w 120"/>
                  <a:gd name="T29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0" h="161">
                    <a:moveTo>
                      <a:pt x="4" y="0"/>
                    </a:moveTo>
                    <a:lnTo>
                      <a:pt x="4" y="0"/>
                    </a:lnTo>
                    <a:lnTo>
                      <a:pt x="120" y="0"/>
                    </a:lnTo>
                    <a:lnTo>
                      <a:pt x="120" y="0"/>
                    </a:lnTo>
                    <a:lnTo>
                      <a:pt x="103" y="140"/>
                    </a:lnTo>
                    <a:lnTo>
                      <a:pt x="103" y="140"/>
                    </a:lnTo>
                    <a:lnTo>
                      <a:pt x="100" y="148"/>
                    </a:lnTo>
                    <a:lnTo>
                      <a:pt x="96" y="153"/>
                    </a:lnTo>
                    <a:lnTo>
                      <a:pt x="89" y="159"/>
                    </a:lnTo>
                    <a:lnTo>
                      <a:pt x="83" y="161"/>
                    </a:lnTo>
                    <a:lnTo>
                      <a:pt x="83" y="161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4B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Freeform 74"/>
              <p:cNvSpPr>
                <a:spLocks/>
              </p:cNvSpPr>
              <p:nvPr/>
            </p:nvSpPr>
            <p:spPr bwMode="auto">
              <a:xfrm>
                <a:off x="3371851" y="5083175"/>
                <a:ext cx="185738" cy="255588"/>
              </a:xfrm>
              <a:custGeom>
                <a:avLst/>
                <a:gdLst>
                  <a:gd name="T0" fmla="*/ 5 w 117"/>
                  <a:gd name="T1" fmla="*/ 0 h 161"/>
                  <a:gd name="T2" fmla="*/ 5 w 117"/>
                  <a:gd name="T3" fmla="*/ 0 h 161"/>
                  <a:gd name="T4" fmla="*/ 117 w 117"/>
                  <a:gd name="T5" fmla="*/ 0 h 161"/>
                  <a:gd name="T6" fmla="*/ 117 w 117"/>
                  <a:gd name="T7" fmla="*/ 0 h 161"/>
                  <a:gd name="T8" fmla="*/ 100 w 117"/>
                  <a:gd name="T9" fmla="*/ 140 h 161"/>
                  <a:gd name="T10" fmla="*/ 100 w 117"/>
                  <a:gd name="T11" fmla="*/ 140 h 161"/>
                  <a:gd name="T12" fmla="*/ 97 w 117"/>
                  <a:gd name="T13" fmla="*/ 148 h 161"/>
                  <a:gd name="T14" fmla="*/ 93 w 117"/>
                  <a:gd name="T15" fmla="*/ 153 h 161"/>
                  <a:gd name="T16" fmla="*/ 86 w 117"/>
                  <a:gd name="T17" fmla="*/ 157 h 161"/>
                  <a:gd name="T18" fmla="*/ 81 w 117"/>
                  <a:gd name="T19" fmla="*/ 161 h 161"/>
                  <a:gd name="T20" fmla="*/ 81 w 117"/>
                  <a:gd name="T21" fmla="*/ 161 h 161"/>
                  <a:gd name="T22" fmla="*/ 0 w 117"/>
                  <a:gd name="T23" fmla="*/ 109 h 161"/>
                  <a:gd name="T24" fmla="*/ 0 w 117"/>
                  <a:gd name="T25" fmla="*/ 109 h 161"/>
                  <a:gd name="T26" fmla="*/ 5 w 117"/>
                  <a:gd name="T27" fmla="*/ 0 h 161"/>
                  <a:gd name="T28" fmla="*/ 5 w 117"/>
                  <a:gd name="T29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7" h="161">
                    <a:moveTo>
                      <a:pt x="5" y="0"/>
                    </a:moveTo>
                    <a:lnTo>
                      <a:pt x="5" y="0"/>
                    </a:lnTo>
                    <a:lnTo>
                      <a:pt x="117" y="0"/>
                    </a:lnTo>
                    <a:lnTo>
                      <a:pt x="117" y="0"/>
                    </a:lnTo>
                    <a:lnTo>
                      <a:pt x="100" y="140"/>
                    </a:lnTo>
                    <a:lnTo>
                      <a:pt x="100" y="140"/>
                    </a:lnTo>
                    <a:lnTo>
                      <a:pt x="97" y="148"/>
                    </a:lnTo>
                    <a:lnTo>
                      <a:pt x="93" y="153"/>
                    </a:lnTo>
                    <a:lnTo>
                      <a:pt x="86" y="157"/>
                    </a:lnTo>
                    <a:lnTo>
                      <a:pt x="81" y="161"/>
                    </a:lnTo>
                    <a:lnTo>
                      <a:pt x="81" y="161"/>
                    </a:lnTo>
                    <a:lnTo>
                      <a:pt x="0" y="109"/>
                    </a:lnTo>
                    <a:lnTo>
                      <a:pt x="0" y="109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B5B5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Freeform 75"/>
              <p:cNvSpPr>
                <a:spLocks/>
              </p:cNvSpPr>
              <p:nvPr/>
            </p:nvSpPr>
            <p:spPr bwMode="auto">
              <a:xfrm>
                <a:off x="3378201" y="5083175"/>
                <a:ext cx="179388" cy="255588"/>
              </a:xfrm>
              <a:custGeom>
                <a:avLst/>
                <a:gdLst>
                  <a:gd name="T0" fmla="*/ 5 w 113"/>
                  <a:gd name="T1" fmla="*/ 0 h 161"/>
                  <a:gd name="T2" fmla="*/ 5 w 113"/>
                  <a:gd name="T3" fmla="*/ 0 h 161"/>
                  <a:gd name="T4" fmla="*/ 113 w 113"/>
                  <a:gd name="T5" fmla="*/ 0 h 161"/>
                  <a:gd name="T6" fmla="*/ 113 w 113"/>
                  <a:gd name="T7" fmla="*/ 0 h 161"/>
                  <a:gd name="T8" fmla="*/ 96 w 113"/>
                  <a:gd name="T9" fmla="*/ 140 h 161"/>
                  <a:gd name="T10" fmla="*/ 96 w 113"/>
                  <a:gd name="T11" fmla="*/ 140 h 161"/>
                  <a:gd name="T12" fmla="*/ 93 w 113"/>
                  <a:gd name="T13" fmla="*/ 147 h 161"/>
                  <a:gd name="T14" fmla="*/ 89 w 113"/>
                  <a:gd name="T15" fmla="*/ 153 h 161"/>
                  <a:gd name="T16" fmla="*/ 84 w 113"/>
                  <a:gd name="T17" fmla="*/ 157 h 161"/>
                  <a:gd name="T18" fmla="*/ 77 w 113"/>
                  <a:gd name="T19" fmla="*/ 161 h 161"/>
                  <a:gd name="T20" fmla="*/ 77 w 113"/>
                  <a:gd name="T21" fmla="*/ 161 h 161"/>
                  <a:gd name="T22" fmla="*/ 0 w 113"/>
                  <a:gd name="T23" fmla="*/ 107 h 161"/>
                  <a:gd name="T24" fmla="*/ 0 w 113"/>
                  <a:gd name="T25" fmla="*/ 107 h 161"/>
                  <a:gd name="T26" fmla="*/ 5 w 113"/>
                  <a:gd name="T27" fmla="*/ 0 h 161"/>
                  <a:gd name="T28" fmla="*/ 5 w 113"/>
                  <a:gd name="T29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3" h="161">
                    <a:moveTo>
                      <a:pt x="5" y="0"/>
                    </a:moveTo>
                    <a:lnTo>
                      <a:pt x="5" y="0"/>
                    </a:lnTo>
                    <a:lnTo>
                      <a:pt x="113" y="0"/>
                    </a:lnTo>
                    <a:lnTo>
                      <a:pt x="113" y="0"/>
                    </a:lnTo>
                    <a:lnTo>
                      <a:pt x="96" y="140"/>
                    </a:lnTo>
                    <a:lnTo>
                      <a:pt x="96" y="140"/>
                    </a:lnTo>
                    <a:lnTo>
                      <a:pt x="93" y="147"/>
                    </a:lnTo>
                    <a:lnTo>
                      <a:pt x="89" y="153"/>
                    </a:lnTo>
                    <a:lnTo>
                      <a:pt x="84" y="157"/>
                    </a:lnTo>
                    <a:lnTo>
                      <a:pt x="77" y="161"/>
                    </a:lnTo>
                    <a:lnTo>
                      <a:pt x="77" y="161"/>
                    </a:lnTo>
                    <a:lnTo>
                      <a:pt x="0" y="107"/>
                    </a:lnTo>
                    <a:lnTo>
                      <a:pt x="0" y="107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B6B6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Freeform 76"/>
              <p:cNvSpPr>
                <a:spLocks/>
              </p:cNvSpPr>
              <p:nvPr/>
            </p:nvSpPr>
            <p:spPr bwMode="auto">
              <a:xfrm>
                <a:off x="3384551" y="5083175"/>
                <a:ext cx="173038" cy="255588"/>
              </a:xfrm>
              <a:custGeom>
                <a:avLst/>
                <a:gdLst>
                  <a:gd name="T0" fmla="*/ 5 w 109"/>
                  <a:gd name="T1" fmla="*/ 0 h 161"/>
                  <a:gd name="T2" fmla="*/ 5 w 109"/>
                  <a:gd name="T3" fmla="*/ 0 h 161"/>
                  <a:gd name="T4" fmla="*/ 109 w 109"/>
                  <a:gd name="T5" fmla="*/ 0 h 161"/>
                  <a:gd name="T6" fmla="*/ 109 w 109"/>
                  <a:gd name="T7" fmla="*/ 0 h 161"/>
                  <a:gd name="T8" fmla="*/ 92 w 109"/>
                  <a:gd name="T9" fmla="*/ 140 h 161"/>
                  <a:gd name="T10" fmla="*/ 92 w 109"/>
                  <a:gd name="T11" fmla="*/ 140 h 161"/>
                  <a:gd name="T12" fmla="*/ 89 w 109"/>
                  <a:gd name="T13" fmla="*/ 147 h 161"/>
                  <a:gd name="T14" fmla="*/ 85 w 109"/>
                  <a:gd name="T15" fmla="*/ 153 h 161"/>
                  <a:gd name="T16" fmla="*/ 80 w 109"/>
                  <a:gd name="T17" fmla="*/ 157 h 161"/>
                  <a:gd name="T18" fmla="*/ 73 w 109"/>
                  <a:gd name="T19" fmla="*/ 161 h 161"/>
                  <a:gd name="T20" fmla="*/ 73 w 109"/>
                  <a:gd name="T21" fmla="*/ 161 h 161"/>
                  <a:gd name="T22" fmla="*/ 0 w 109"/>
                  <a:gd name="T23" fmla="*/ 106 h 161"/>
                  <a:gd name="T24" fmla="*/ 0 w 109"/>
                  <a:gd name="T25" fmla="*/ 106 h 161"/>
                  <a:gd name="T26" fmla="*/ 5 w 109"/>
                  <a:gd name="T27" fmla="*/ 0 h 161"/>
                  <a:gd name="T28" fmla="*/ 5 w 109"/>
                  <a:gd name="T29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9" h="161">
                    <a:moveTo>
                      <a:pt x="5" y="0"/>
                    </a:moveTo>
                    <a:lnTo>
                      <a:pt x="5" y="0"/>
                    </a:lnTo>
                    <a:lnTo>
                      <a:pt x="109" y="0"/>
                    </a:lnTo>
                    <a:lnTo>
                      <a:pt x="109" y="0"/>
                    </a:lnTo>
                    <a:lnTo>
                      <a:pt x="92" y="140"/>
                    </a:lnTo>
                    <a:lnTo>
                      <a:pt x="92" y="140"/>
                    </a:lnTo>
                    <a:lnTo>
                      <a:pt x="89" y="147"/>
                    </a:lnTo>
                    <a:lnTo>
                      <a:pt x="85" y="153"/>
                    </a:lnTo>
                    <a:lnTo>
                      <a:pt x="80" y="157"/>
                    </a:lnTo>
                    <a:lnTo>
                      <a:pt x="73" y="161"/>
                    </a:lnTo>
                    <a:lnTo>
                      <a:pt x="73" y="161"/>
                    </a:lnTo>
                    <a:lnTo>
                      <a:pt x="0" y="106"/>
                    </a:lnTo>
                    <a:lnTo>
                      <a:pt x="0" y="106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B6B6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Freeform 77"/>
              <p:cNvSpPr>
                <a:spLocks/>
              </p:cNvSpPr>
              <p:nvPr/>
            </p:nvSpPr>
            <p:spPr bwMode="auto">
              <a:xfrm>
                <a:off x="3390901" y="5083175"/>
                <a:ext cx="166688" cy="254000"/>
              </a:xfrm>
              <a:custGeom>
                <a:avLst/>
                <a:gdLst>
                  <a:gd name="T0" fmla="*/ 5 w 105"/>
                  <a:gd name="T1" fmla="*/ 0 h 160"/>
                  <a:gd name="T2" fmla="*/ 5 w 105"/>
                  <a:gd name="T3" fmla="*/ 0 h 160"/>
                  <a:gd name="T4" fmla="*/ 105 w 105"/>
                  <a:gd name="T5" fmla="*/ 0 h 160"/>
                  <a:gd name="T6" fmla="*/ 105 w 105"/>
                  <a:gd name="T7" fmla="*/ 0 h 160"/>
                  <a:gd name="T8" fmla="*/ 88 w 105"/>
                  <a:gd name="T9" fmla="*/ 140 h 160"/>
                  <a:gd name="T10" fmla="*/ 88 w 105"/>
                  <a:gd name="T11" fmla="*/ 140 h 160"/>
                  <a:gd name="T12" fmla="*/ 87 w 105"/>
                  <a:gd name="T13" fmla="*/ 147 h 160"/>
                  <a:gd name="T14" fmla="*/ 81 w 105"/>
                  <a:gd name="T15" fmla="*/ 153 h 160"/>
                  <a:gd name="T16" fmla="*/ 76 w 105"/>
                  <a:gd name="T17" fmla="*/ 157 h 160"/>
                  <a:gd name="T18" fmla="*/ 69 w 105"/>
                  <a:gd name="T19" fmla="*/ 160 h 160"/>
                  <a:gd name="T20" fmla="*/ 69 w 105"/>
                  <a:gd name="T21" fmla="*/ 160 h 160"/>
                  <a:gd name="T22" fmla="*/ 0 w 105"/>
                  <a:gd name="T23" fmla="*/ 106 h 160"/>
                  <a:gd name="T24" fmla="*/ 0 w 105"/>
                  <a:gd name="T25" fmla="*/ 106 h 160"/>
                  <a:gd name="T26" fmla="*/ 5 w 105"/>
                  <a:gd name="T27" fmla="*/ 0 h 160"/>
                  <a:gd name="T28" fmla="*/ 5 w 105"/>
                  <a:gd name="T29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5" h="160">
                    <a:moveTo>
                      <a:pt x="5" y="0"/>
                    </a:moveTo>
                    <a:lnTo>
                      <a:pt x="5" y="0"/>
                    </a:lnTo>
                    <a:lnTo>
                      <a:pt x="105" y="0"/>
                    </a:lnTo>
                    <a:lnTo>
                      <a:pt x="105" y="0"/>
                    </a:lnTo>
                    <a:lnTo>
                      <a:pt x="88" y="140"/>
                    </a:lnTo>
                    <a:lnTo>
                      <a:pt x="88" y="140"/>
                    </a:lnTo>
                    <a:lnTo>
                      <a:pt x="87" y="147"/>
                    </a:lnTo>
                    <a:lnTo>
                      <a:pt x="81" y="153"/>
                    </a:lnTo>
                    <a:lnTo>
                      <a:pt x="76" y="157"/>
                    </a:lnTo>
                    <a:lnTo>
                      <a:pt x="69" y="160"/>
                    </a:lnTo>
                    <a:lnTo>
                      <a:pt x="69" y="160"/>
                    </a:lnTo>
                    <a:lnTo>
                      <a:pt x="0" y="106"/>
                    </a:lnTo>
                    <a:lnTo>
                      <a:pt x="0" y="106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B7B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" name="Freeform 78"/>
              <p:cNvSpPr>
                <a:spLocks/>
              </p:cNvSpPr>
              <p:nvPr/>
            </p:nvSpPr>
            <p:spPr bwMode="auto">
              <a:xfrm>
                <a:off x="3395663" y="5083175"/>
                <a:ext cx="161925" cy="254000"/>
              </a:xfrm>
              <a:custGeom>
                <a:avLst/>
                <a:gdLst>
                  <a:gd name="T0" fmla="*/ 5 w 102"/>
                  <a:gd name="T1" fmla="*/ 0 h 160"/>
                  <a:gd name="T2" fmla="*/ 5 w 102"/>
                  <a:gd name="T3" fmla="*/ 0 h 160"/>
                  <a:gd name="T4" fmla="*/ 102 w 102"/>
                  <a:gd name="T5" fmla="*/ 0 h 160"/>
                  <a:gd name="T6" fmla="*/ 102 w 102"/>
                  <a:gd name="T7" fmla="*/ 0 h 160"/>
                  <a:gd name="T8" fmla="*/ 85 w 102"/>
                  <a:gd name="T9" fmla="*/ 140 h 160"/>
                  <a:gd name="T10" fmla="*/ 85 w 102"/>
                  <a:gd name="T11" fmla="*/ 140 h 160"/>
                  <a:gd name="T12" fmla="*/ 84 w 102"/>
                  <a:gd name="T13" fmla="*/ 147 h 160"/>
                  <a:gd name="T14" fmla="*/ 78 w 102"/>
                  <a:gd name="T15" fmla="*/ 153 h 160"/>
                  <a:gd name="T16" fmla="*/ 73 w 102"/>
                  <a:gd name="T17" fmla="*/ 157 h 160"/>
                  <a:gd name="T18" fmla="*/ 67 w 102"/>
                  <a:gd name="T19" fmla="*/ 160 h 160"/>
                  <a:gd name="T20" fmla="*/ 67 w 102"/>
                  <a:gd name="T21" fmla="*/ 160 h 160"/>
                  <a:gd name="T22" fmla="*/ 0 w 102"/>
                  <a:gd name="T23" fmla="*/ 105 h 160"/>
                  <a:gd name="T24" fmla="*/ 0 w 102"/>
                  <a:gd name="T25" fmla="*/ 105 h 160"/>
                  <a:gd name="T26" fmla="*/ 5 w 102"/>
                  <a:gd name="T27" fmla="*/ 0 h 160"/>
                  <a:gd name="T28" fmla="*/ 5 w 102"/>
                  <a:gd name="T29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2" h="160">
                    <a:moveTo>
                      <a:pt x="5" y="0"/>
                    </a:moveTo>
                    <a:lnTo>
                      <a:pt x="5" y="0"/>
                    </a:lnTo>
                    <a:lnTo>
                      <a:pt x="102" y="0"/>
                    </a:lnTo>
                    <a:lnTo>
                      <a:pt x="102" y="0"/>
                    </a:lnTo>
                    <a:lnTo>
                      <a:pt x="85" y="140"/>
                    </a:lnTo>
                    <a:lnTo>
                      <a:pt x="85" y="140"/>
                    </a:lnTo>
                    <a:lnTo>
                      <a:pt x="84" y="147"/>
                    </a:lnTo>
                    <a:lnTo>
                      <a:pt x="78" y="153"/>
                    </a:lnTo>
                    <a:lnTo>
                      <a:pt x="73" y="157"/>
                    </a:lnTo>
                    <a:lnTo>
                      <a:pt x="67" y="160"/>
                    </a:lnTo>
                    <a:lnTo>
                      <a:pt x="67" y="160"/>
                    </a:lnTo>
                    <a:lnTo>
                      <a:pt x="0" y="105"/>
                    </a:lnTo>
                    <a:lnTo>
                      <a:pt x="0" y="105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B7B7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" name="Freeform 79"/>
              <p:cNvSpPr>
                <a:spLocks/>
              </p:cNvSpPr>
              <p:nvPr/>
            </p:nvSpPr>
            <p:spPr bwMode="auto">
              <a:xfrm>
                <a:off x="3402013" y="5083175"/>
                <a:ext cx="155575" cy="254000"/>
              </a:xfrm>
              <a:custGeom>
                <a:avLst/>
                <a:gdLst>
                  <a:gd name="T0" fmla="*/ 5 w 98"/>
                  <a:gd name="T1" fmla="*/ 0 h 160"/>
                  <a:gd name="T2" fmla="*/ 5 w 98"/>
                  <a:gd name="T3" fmla="*/ 0 h 160"/>
                  <a:gd name="T4" fmla="*/ 98 w 98"/>
                  <a:gd name="T5" fmla="*/ 0 h 160"/>
                  <a:gd name="T6" fmla="*/ 98 w 98"/>
                  <a:gd name="T7" fmla="*/ 0 h 160"/>
                  <a:gd name="T8" fmla="*/ 81 w 98"/>
                  <a:gd name="T9" fmla="*/ 140 h 160"/>
                  <a:gd name="T10" fmla="*/ 81 w 98"/>
                  <a:gd name="T11" fmla="*/ 140 h 160"/>
                  <a:gd name="T12" fmla="*/ 80 w 98"/>
                  <a:gd name="T13" fmla="*/ 147 h 160"/>
                  <a:gd name="T14" fmla="*/ 74 w 98"/>
                  <a:gd name="T15" fmla="*/ 152 h 160"/>
                  <a:gd name="T16" fmla="*/ 69 w 98"/>
                  <a:gd name="T17" fmla="*/ 157 h 160"/>
                  <a:gd name="T18" fmla="*/ 63 w 98"/>
                  <a:gd name="T19" fmla="*/ 160 h 160"/>
                  <a:gd name="T20" fmla="*/ 63 w 98"/>
                  <a:gd name="T21" fmla="*/ 160 h 160"/>
                  <a:gd name="T22" fmla="*/ 0 w 98"/>
                  <a:gd name="T23" fmla="*/ 103 h 160"/>
                  <a:gd name="T24" fmla="*/ 0 w 98"/>
                  <a:gd name="T25" fmla="*/ 103 h 160"/>
                  <a:gd name="T26" fmla="*/ 5 w 98"/>
                  <a:gd name="T27" fmla="*/ 0 h 160"/>
                  <a:gd name="T28" fmla="*/ 5 w 98"/>
                  <a:gd name="T29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" h="160">
                    <a:moveTo>
                      <a:pt x="5" y="0"/>
                    </a:moveTo>
                    <a:lnTo>
                      <a:pt x="5" y="0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81" y="140"/>
                    </a:lnTo>
                    <a:lnTo>
                      <a:pt x="81" y="140"/>
                    </a:lnTo>
                    <a:lnTo>
                      <a:pt x="80" y="147"/>
                    </a:lnTo>
                    <a:lnTo>
                      <a:pt x="74" y="152"/>
                    </a:lnTo>
                    <a:lnTo>
                      <a:pt x="69" y="157"/>
                    </a:lnTo>
                    <a:lnTo>
                      <a:pt x="63" y="160"/>
                    </a:lnTo>
                    <a:lnTo>
                      <a:pt x="63" y="160"/>
                    </a:lnTo>
                    <a:lnTo>
                      <a:pt x="0" y="103"/>
                    </a:lnTo>
                    <a:lnTo>
                      <a:pt x="0" y="103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B8B8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" name="Freeform 80"/>
              <p:cNvSpPr>
                <a:spLocks/>
              </p:cNvSpPr>
              <p:nvPr/>
            </p:nvSpPr>
            <p:spPr bwMode="auto">
              <a:xfrm>
                <a:off x="3408363" y="5083175"/>
                <a:ext cx="149225" cy="254000"/>
              </a:xfrm>
              <a:custGeom>
                <a:avLst/>
                <a:gdLst>
                  <a:gd name="T0" fmla="*/ 5 w 94"/>
                  <a:gd name="T1" fmla="*/ 0 h 160"/>
                  <a:gd name="T2" fmla="*/ 5 w 94"/>
                  <a:gd name="T3" fmla="*/ 0 h 160"/>
                  <a:gd name="T4" fmla="*/ 94 w 94"/>
                  <a:gd name="T5" fmla="*/ 0 h 160"/>
                  <a:gd name="T6" fmla="*/ 94 w 94"/>
                  <a:gd name="T7" fmla="*/ 0 h 160"/>
                  <a:gd name="T8" fmla="*/ 77 w 94"/>
                  <a:gd name="T9" fmla="*/ 140 h 160"/>
                  <a:gd name="T10" fmla="*/ 77 w 94"/>
                  <a:gd name="T11" fmla="*/ 140 h 160"/>
                  <a:gd name="T12" fmla="*/ 76 w 94"/>
                  <a:gd name="T13" fmla="*/ 147 h 160"/>
                  <a:gd name="T14" fmla="*/ 71 w 94"/>
                  <a:gd name="T15" fmla="*/ 152 h 160"/>
                  <a:gd name="T16" fmla="*/ 66 w 94"/>
                  <a:gd name="T17" fmla="*/ 157 h 160"/>
                  <a:gd name="T18" fmla="*/ 59 w 94"/>
                  <a:gd name="T19" fmla="*/ 160 h 160"/>
                  <a:gd name="T20" fmla="*/ 59 w 94"/>
                  <a:gd name="T21" fmla="*/ 160 h 160"/>
                  <a:gd name="T22" fmla="*/ 0 w 94"/>
                  <a:gd name="T23" fmla="*/ 102 h 160"/>
                  <a:gd name="T24" fmla="*/ 0 w 94"/>
                  <a:gd name="T25" fmla="*/ 102 h 160"/>
                  <a:gd name="T26" fmla="*/ 5 w 94"/>
                  <a:gd name="T27" fmla="*/ 0 h 160"/>
                  <a:gd name="T28" fmla="*/ 5 w 94"/>
                  <a:gd name="T29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4" h="160">
                    <a:moveTo>
                      <a:pt x="5" y="0"/>
                    </a:moveTo>
                    <a:lnTo>
                      <a:pt x="5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77" y="140"/>
                    </a:lnTo>
                    <a:lnTo>
                      <a:pt x="77" y="140"/>
                    </a:lnTo>
                    <a:lnTo>
                      <a:pt x="76" y="147"/>
                    </a:lnTo>
                    <a:lnTo>
                      <a:pt x="71" y="152"/>
                    </a:lnTo>
                    <a:lnTo>
                      <a:pt x="66" y="157"/>
                    </a:lnTo>
                    <a:lnTo>
                      <a:pt x="59" y="160"/>
                    </a:lnTo>
                    <a:lnTo>
                      <a:pt x="59" y="160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B9B9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" name="Freeform 81"/>
              <p:cNvSpPr>
                <a:spLocks/>
              </p:cNvSpPr>
              <p:nvPr/>
            </p:nvSpPr>
            <p:spPr bwMode="auto">
              <a:xfrm>
                <a:off x="3414713" y="5083175"/>
                <a:ext cx="142875" cy="254000"/>
              </a:xfrm>
              <a:custGeom>
                <a:avLst/>
                <a:gdLst>
                  <a:gd name="T0" fmla="*/ 5 w 90"/>
                  <a:gd name="T1" fmla="*/ 0 h 160"/>
                  <a:gd name="T2" fmla="*/ 5 w 90"/>
                  <a:gd name="T3" fmla="*/ 0 h 160"/>
                  <a:gd name="T4" fmla="*/ 90 w 90"/>
                  <a:gd name="T5" fmla="*/ 0 h 160"/>
                  <a:gd name="T6" fmla="*/ 90 w 90"/>
                  <a:gd name="T7" fmla="*/ 0 h 160"/>
                  <a:gd name="T8" fmla="*/ 73 w 90"/>
                  <a:gd name="T9" fmla="*/ 140 h 160"/>
                  <a:gd name="T10" fmla="*/ 73 w 90"/>
                  <a:gd name="T11" fmla="*/ 140 h 160"/>
                  <a:gd name="T12" fmla="*/ 72 w 90"/>
                  <a:gd name="T13" fmla="*/ 147 h 160"/>
                  <a:gd name="T14" fmla="*/ 67 w 90"/>
                  <a:gd name="T15" fmla="*/ 152 h 160"/>
                  <a:gd name="T16" fmla="*/ 62 w 90"/>
                  <a:gd name="T17" fmla="*/ 157 h 160"/>
                  <a:gd name="T18" fmla="*/ 55 w 90"/>
                  <a:gd name="T19" fmla="*/ 160 h 160"/>
                  <a:gd name="T20" fmla="*/ 55 w 90"/>
                  <a:gd name="T21" fmla="*/ 160 h 160"/>
                  <a:gd name="T22" fmla="*/ 0 w 90"/>
                  <a:gd name="T23" fmla="*/ 101 h 160"/>
                  <a:gd name="T24" fmla="*/ 0 w 90"/>
                  <a:gd name="T25" fmla="*/ 101 h 160"/>
                  <a:gd name="T26" fmla="*/ 5 w 90"/>
                  <a:gd name="T27" fmla="*/ 0 h 160"/>
                  <a:gd name="T28" fmla="*/ 5 w 90"/>
                  <a:gd name="T29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0" h="160">
                    <a:moveTo>
                      <a:pt x="5" y="0"/>
                    </a:moveTo>
                    <a:lnTo>
                      <a:pt x="5" y="0"/>
                    </a:lnTo>
                    <a:lnTo>
                      <a:pt x="90" y="0"/>
                    </a:lnTo>
                    <a:lnTo>
                      <a:pt x="90" y="0"/>
                    </a:lnTo>
                    <a:lnTo>
                      <a:pt x="73" y="140"/>
                    </a:lnTo>
                    <a:lnTo>
                      <a:pt x="73" y="140"/>
                    </a:lnTo>
                    <a:lnTo>
                      <a:pt x="72" y="147"/>
                    </a:lnTo>
                    <a:lnTo>
                      <a:pt x="67" y="152"/>
                    </a:lnTo>
                    <a:lnTo>
                      <a:pt x="62" y="157"/>
                    </a:lnTo>
                    <a:lnTo>
                      <a:pt x="55" y="160"/>
                    </a:lnTo>
                    <a:lnTo>
                      <a:pt x="55" y="160"/>
                    </a:lnTo>
                    <a:lnTo>
                      <a:pt x="0" y="101"/>
                    </a:lnTo>
                    <a:lnTo>
                      <a:pt x="0" y="101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B9B9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" name="Freeform 82"/>
              <p:cNvSpPr>
                <a:spLocks/>
              </p:cNvSpPr>
              <p:nvPr/>
            </p:nvSpPr>
            <p:spPr bwMode="auto">
              <a:xfrm>
                <a:off x="3417888" y="5083175"/>
                <a:ext cx="139700" cy="254000"/>
              </a:xfrm>
              <a:custGeom>
                <a:avLst/>
                <a:gdLst>
                  <a:gd name="T0" fmla="*/ 7 w 88"/>
                  <a:gd name="T1" fmla="*/ 0 h 160"/>
                  <a:gd name="T2" fmla="*/ 7 w 88"/>
                  <a:gd name="T3" fmla="*/ 0 h 160"/>
                  <a:gd name="T4" fmla="*/ 88 w 88"/>
                  <a:gd name="T5" fmla="*/ 0 h 160"/>
                  <a:gd name="T6" fmla="*/ 88 w 88"/>
                  <a:gd name="T7" fmla="*/ 0 h 160"/>
                  <a:gd name="T8" fmla="*/ 71 w 88"/>
                  <a:gd name="T9" fmla="*/ 140 h 160"/>
                  <a:gd name="T10" fmla="*/ 71 w 88"/>
                  <a:gd name="T11" fmla="*/ 140 h 160"/>
                  <a:gd name="T12" fmla="*/ 70 w 88"/>
                  <a:gd name="T13" fmla="*/ 147 h 160"/>
                  <a:gd name="T14" fmla="*/ 65 w 88"/>
                  <a:gd name="T15" fmla="*/ 152 h 160"/>
                  <a:gd name="T16" fmla="*/ 60 w 88"/>
                  <a:gd name="T17" fmla="*/ 157 h 160"/>
                  <a:gd name="T18" fmla="*/ 55 w 88"/>
                  <a:gd name="T19" fmla="*/ 160 h 160"/>
                  <a:gd name="T20" fmla="*/ 55 w 88"/>
                  <a:gd name="T21" fmla="*/ 160 h 160"/>
                  <a:gd name="T22" fmla="*/ 0 w 88"/>
                  <a:gd name="T23" fmla="*/ 99 h 160"/>
                  <a:gd name="T24" fmla="*/ 0 w 88"/>
                  <a:gd name="T25" fmla="*/ 99 h 160"/>
                  <a:gd name="T26" fmla="*/ 7 w 88"/>
                  <a:gd name="T27" fmla="*/ 0 h 160"/>
                  <a:gd name="T28" fmla="*/ 7 w 88"/>
                  <a:gd name="T29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8" h="160">
                    <a:moveTo>
                      <a:pt x="7" y="0"/>
                    </a:moveTo>
                    <a:lnTo>
                      <a:pt x="7" y="0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71" y="140"/>
                    </a:lnTo>
                    <a:lnTo>
                      <a:pt x="71" y="140"/>
                    </a:lnTo>
                    <a:lnTo>
                      <a:pt x="70" y="147"/>
                    </a:lnTo>
                    <a:lnTo>
                      <a:pt x="65" y="152"/>
                    </a:lnTo>
                    <a:lnTo>
                      <a:pt x="60" y="157"/>
                    </a:lnTo>
                    <a:lnTo>
                      <a:pt x="55" y="160"/>
                    </a:lnTo>
                    <a:lnTo>
                      <a:pt x="55" y="160"/>
                    </a:lnTo>
                    <a:lnTo>
                      <a:pt x="0" y="99"/>
                    </a:lnTo>
                    <a:lnTo>
                      <a:pt x="0" y="99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BABA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" name="Freeform 83"/>
              <p:cNvSpPr>
                <a:spLocks/>
              </p:cNvSpPr>
              <p:nvPr/>
            </p:nvSpPr>
            <p:spPr bwMode="auto">
              <a:xfrm>
                <a:off x="3425826" y="5083175"/>
                <a:ext cx="131763" cy="254000"/>
              </a:xfrm>
              <a:custGeom>
                <a:avLst/>
                <a:gdLst>
                  <a:gd name="T0" fmla="*/ 6 w 83"/>
                  <a:gd name="T1" fmla="*/ 0 h 160"/>
                  <a:gd name="T2" fmla="*/ 6 w 83"/>
                  <a:gd name="T3" fmla="*/ 0 h 160"/>
                  <a:gd name="T4" fmla="*/ 83 w 83"/>
                  <a:gd name="T5" fmla="*/ 0 h 160"/>
                  <a:gd name="T6" fmla="*/ 83 w 83"/>
                  <a:gd name="T7" fmla="*/ 0 h 160"/>
                  <a:gd name="T8" fmla="*/ 66 w 83"/>
                  <a:gd name="T9" fmla="*/ 140 h 160"/>
                  <a:gd name="T10" fmla="*/ 66 w 83"/>
                  <a:gd name="T11" fmla="*/ 140 h 160"/>
                  <a:gd name="T12" fmla="*/ 65 w 83"/>
                  <a:gd name="T13" fmla="*/ 147 h 160"/>
                  <a:gd name="T14" fmla="*/ 60 w 83"/>
                  <a:gd name="T15" fmla="*/ 152 h 160"/>
                  <a:gd name="T16" fmla="*/ 55 w 83"/>
                  <a:gd name="T17" fmla="*/ 156 h 160"/>
                  <a:gd name="T18" fmla="*/ 50 w 83"/>
                  <a:gd name="T19" fmla="*/ 160 h 160"/>
                  <a:gd name="T20" fmla="*/ 50 w 83"/>
                  <a:gd name="T21" fmla="*/ 160 h 160"/>
                  <a:gd name="T22" fmla="*/ 0 w 83"/>
                  <a:gd name="T23" fmla="*/ 99 h 160"/>
                  <a:gd name="T24" fmla="*/ 0 w 83"/>
                  <a:gd name="T25" fmla="*/ 99 h 160"/>
                  <a:gd name="T26" fmla="*/ 6 w 83"/>
                  <a:gd name="T27" fmla="*/ 0 h 160"/>
                  <a:gd name="T28" fmla="*/ 6 w 83"/>
                  <a:gd name="T29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3" h="160">
                    <a:moveTo>
                      <a:pt x="6" y="0"/>
                    </a:moveTo>
                    <a:lnTo>
                      <a:pt x="6" y="0"/>
                    </a:lnTo>
                    <a:lnTo>
                      <a:pt x="83" y="0"/>
                    </a:lnTo>
                    <a:lnTo>
                      <a:pt x="83" y="0"/>
                    </a:lnTo>
                    <a:lnTo>
                      <a:pt x="66" y="140"/>
                    </a:lnTo>
                    <a:lnTo>
                      <a:pt x="66" y="140"/>
                    </a:lnTo>
                    <a:lnTo>
                      <a:pt x="65" y="147"/>
                    </a:lnTo>
                    <a:lnTo>
                      <a:pt x="60" y="152"/>
                    </a:lnTo>
                    <a:lnTo>
                      <a:pt x="55" y="156"/>
                    </a:lnTo>
                    <a:lnTo>
                      <a:pt x="50" y="160"/>
                    </a:lnTo>
                    <a:lnTo>
                      <a:pt x="50" y="160"/>
                    </a:lnTo>
                    <a:lnTo>
                      <a:pt x="0" y="99"/>
                    </a:lnTo>
                    <a:lnTo>
                      <a:pt x="0" y="99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BBBB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" name="Freeform 84"/>
              <p:cNvSpPr>
                <a:spLocks/>
              </p:cNvSpPr>
              <p:nvPr/>
            </p:nvSpPr>
            <p:spPr bwMode="auto">
              <a:xfrm>
                <a:off x="3432176" y="5083175"/>
                <a:ext cx="125413" cy="254000"/>
              </a:xfrm>
              <a:custGeom>
                <a:avLst/>
                <a:gdLst>
                  <a:gd name="T0" fmla="*/ 5 w 79"/>
                  <a:gd name="T1" fmla="*/ 0 h 160"/>
                  <a:gd name="T2" fmla="*/ 5 w 79"/>
                  <a:gd name="T3" fmla="*/ 0 h 160"/>
                  <a:gd name="T4" fmla="*/ 79 w 79"/>
                  <a:gd name="T5" fmla="*/ 0 h 160"/>
                  <a:gd name="T6" fmla="*/ 79 w 79"/>
                  <a:gd name="T7" fmla="*/ 0 h 160"/>
                  <a:gd name="T8" fmla="*/ 62 w 79"/>
                  <a:gd name="T9" fmla="*/ 140 h 160"/>
                  <a:gd name="T10" fmla="*/ 62 w 79"/>
                  <a:gd name="T11" fmla="*/ 140 h 160"/>
                  <a:gd name="T12" fmla="*/ 61 w 79"/>
                  <a:gd name="T13" fmla="*/ 147 h 160"/>
                  <a:gd name="T14" fmla="*/ 56 w 79"/>
                  <a:gd name="T15" fmla="*/ 152 h 160"/>
                  <a:gd name="T16" fmla="*/ 51 w 79"/>
                  <a:gd name="T17" fmla="*/ 156 h 160"/>
                  <a:gd name="T18" fmla="*/ 46 w 79"/>
                  <a:gd name="T19" fmla="*/ 160 h 160"/>
                  <a:gd name="T20" fmla="*/ 46 w 79"/>
                  <a:gd name="T21" fmla="*/ 160 h 160"/>
                  <a:gd name="T22" fmla="*/ 0 w 79"/>
                  <a:gd name="T23" fmla="*/ 98 h 160"/>
                  <a:gd name="T24" fmla="*/ 0 w 79"/>
                  <a:gd name="T25" fmla="*/ 98 h 160"/>
                  <a:gd name="T26" fmla="*/ 5 w 79"/>
                  <a:gd name="T27" fmla="*/ 0 h 160"/>
                  <a:gd name="T28" fmla="*/ 5 w 79"/>
                  <a:gd name="T29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9" h="160">
                    <a:moveTo>
                      <a:pt x="5" y="0"/>
                    </a:moveTo>
                    <a:lnTo>
                      <a:pt x="5" y="0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62" y="140"/>
                    </a:lnTo>
                    <a:lnTo>
                      <a:pt x="62" y="140"/>
                    </a:lnTo>
                    <a:lnTo>
                      <a:pt x="61" y="147"/>
                    </a:lnTo>
                    <a:lnTo>
                      <a:pt x="56" y="152"/>
                    </a:lnTo>
                    <a:lnTo>
                      <a:pt x="51" y="156"/>
                    </a:lnTo>
                    <a:lnTo>
                      <a:pt x="46" y="160"/>
                    </a:lnTo>
                    <a:lnTo>
                      <a:pt x="46" y="160"/>
                    </a:lnTo>
                    <a:lnTo>
                      <a:pt x="0" y="98"/>
                    </a:lnTo>
                    <a:lnTo>
                      <a:pt x="0" y="98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BBBB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" name="Freeform 85"/>
              <p:cNvSpPr>
                <a:spLocks/>
              </p:cNvSpPr>
              <p:nvPr/>
            </p:nvSpPr>
            <p:spPr bwMode="auto">
              <a:xfrm>
                <a:off x="3438526" y="5083175"/>
                <a:ext cx="119063" cy="254000"/>
              </a:xfrm>
              <a:custGeom>
                <a:avLst/>
                <a:gdLst>
                  <a:gd name="T0" fmla="*/ 5 w 75"/>
                  <a:gd name="T1" fmla="*/ 0 h 160"/>
                  <a:gd name="T2" fmla="*/ 5 w 75"/>
                  <a:gd name="T3" fmla="*/ 0 h 160"/>
                  <a:gd name="T4" fmla="*/ 75 w 75"/>
                  <a:gd name="T5" fmla="*/ 0 h 160"/>
                  <a:gd name="T6" fmla="*/ 75 w 75"/>
                  <a:gd name="T7" fmla="*/ 0 h 160"/>
                  <a:gd name="T8" fmla="*/ 58 w 75"/>
                  <a:gd name="T9" fmla="*/ 140 h 160"/>
                  <a:gd name="T10" fmla="*/ 58 w 75"/>
                  <a:gd name="T11" fmla="*/ 140 h 160"/>
                  <a:gd name="T12" fmla="*/ 57 w 75"/>
                  <a:gd name="T13" fmla="*/ 147 h 160"/>
                  <a:gd name="T14" fmla="*/ 52 w 75"/>
                  <a:gd name="T15" fmla="*/ 152 h 160"/>
                  <a:gd name="T16" fmla="*/ 48 w 75"/>
                  <a:gd name="T17" fmla="*/ 156 h 160"/>
                  <a:gd name="T18" fmla="*/ 43 w 75"/>
                  <a:gd name="T19" fmla="*/ 160 h 160"/>
                  <a:gd name="T20" fmla="*/ 43 w 75"/>
                  <a:gd name="T21" fmla="*/ 160 h 160"/>
                  <a:gd name="T22" fmla="*/ 0 w 75"/>
                  <a:gd name="T23" fmla="*/ 96 h 160"/>
                  <a:gd name="T24" fmla="*/ 0 w 75"/>
                  <a:gd name="T25" fmla="*/ 96 h 160"/>
                  <a:gd name="T26" fmla="*/ 5 w 75"/>
                  <a:gd name="T27" fmla="*/ 0 h 160"/>
                  <a:gd name="T28" fmla="*/ 5 w 75"/>
                  <a:gd name="T29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5" h="160">
                    <a:moveTo>
                      <a:pt x="5" y="0"/>
                    </a:moveTo>
                    <a:lnTo>
                      <a:pt x="5" y="0"/>
                    </a:lnTo>
                    <a:lnTo>
                      <a:pt x="75" y="0"/>
                    </a:lnTo>
                    <a:lnTo>
                      <a:pt x="75" y="0"/>
                    </a:lnTo>
                    <a:lnTo>
                      <a:pt x="58" y="140"/>
                    </a:lnTo>
                    <a:lnTo>
                      <a:pt x="58" y="140"/>
                    </a:lnTo>
                    <a:lnTo>
                      <a:pt x="57" y="147"/>
                    </a:lnTo>
                    <a:lnTo>
                      <a:pt x="52" y="152"/>
                    </a:lnTo>
                    <a:lnTo>
                      <a:pt x="48" y="156"/>
                    </a:lnTo>
                    <a:lnTo>
                      <a:pt x="43" y="160"/>
                    </a:lnTo>
                    <a:lnTo>
                      <a:pt x="43" y="160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BCBC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" name="Freeform 86"/>
              <p:cNvSpPr>
                <a:spLocks/>
              </p:cNvSpPr>
              <p:nvPr/>
            </p:nvSpPr>
            <p:spPr bwMode="auto">
              <a:xfrm>
                <a:off x="3444876" y="5083175"/>
                <a:ext cx="112713" cy="254000"/>
              </a:xfrm>
              <a:custGeom>
                <a:avLst/>
                <a:gdLst>
                  <a:gd name="T0" fmla="*/ 5 w 71"/>
                  <a:gd name="T1" fmla="*/ 0 h 160"/>
                  <a:gd name="T2" fmla="*/ 5 w 71"/>
                  <a:gd name="T3" fmla="*/ 0 h 160"/>
                  <a:gd name="T4" fmla="*/ 71 w 71"/>
                  <a:gd name="T5" fmla="*/ 0 h 160"/>
                  <a:gd name="T6" fmla="*/ 71 w 71"/>
                  <a:gd name="T7" fmla="*/ 0 h 160"/>
                  <a:gd name="T8" fmla="*/ 54 w 71"/>
                  <a:gd name="T9" fmla="*/ 140 h 160"/>
                  <a:gd name="T10" fmla="*/ 54 w 71"/>
                  <a:gd name="T11" fmla="*/ 140 h 160"/>
                  <a:gd name="T12" fmla="*/ 53 w 71"/>
                  <a:gd name="T13" fmla="*/ 147 h 160"/>
                  <a:gd name="T14" fmla="*/ 48 w 71"/>
                  <a:gd name="T15" fmla="*/ 152 h 160"/>
                  <a:gd name="T16" fmla="*/ 44 w 71"/>
                  <a:gd name="T17" fmla="*/ 156 h 160"/>
                  <a:gd name="T18" fmla="*/ 39 w 71"/>
                  <a:gd name="T19" fmla="*/ 160 h 160"/>
                  <a:gd name="T20" fmla="*/ 39 w 71"/>
                  <a:gd name="T21" fmla="*/ 160 h 160"/>
                  <a:gd name="T22" fmla="*/ 0 w 71"/>
                  <a:gd name="T23" fmla="*/ 95 h 160"/>
                  <a:gd name="T24" fmla="*/ 0 w 71"/>
                  <a:gd name="T25" fmla="*/ 95 h 160"/>
                  <a:gd name="T26" fmla="*/ 5 w 71"/>
                  <a:gd name="T27" fmla="*/ 0 h 160"/>
                  <a:gd name="T28" fmla="*/ 5 w 71"/>
                  <a:gd name="T29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1" h="160">
                    <a:moveTo>
                      <a:pt x="5" y="0"/>
                    </a:moveTo>
                    <a:lnTo>
                      <a:pt x="5" y="0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54" y="140"/>
                    </a:lnTo>
                    <a:lnTo>
                      <a:pt x="54" y="140"/>
                    </a:lnTo>
                    <a:lnTo>
                      <a:pt x="53" y="147"/>
                    </a:lnTo>
                    <a:lnTo>
                      <a:pt x="48" y="152"/>
                    </a:lnTo>
                    <a:lnTo>
                      <a:pt x="44" y="156"/>
                    </a:lnTo>
                    <a:lnTo>
                      <a:pt x="39" y="160"/>
                    </a:lnTo>
                    <a:lnTo>
                      <a:pt x="39" y="160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BCBC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" name="Freeform 87"/>
              <p:cNvSpPr>
                <a:spLocks/>
              </p:cNvSpPr>
              <p:nvPr/>
            </p:nvSpPr>
            <p:spPr bwMode="auto">
              <a:xfrm>
                <a:off x="3448051" y="5083175"/>
                <a:ext cx="109538" cy="252413"/>
              </a:xfrm>
              <a:custGeom>
                <a:avLst/>
                <a:gdLst>
                  <a:gd name="T0" fmla="*/ 7 w 69"/>
                  <a:gd name="T1" fmla="*/ 0 h 159"/>
                  <a:gd name="T2" fmla="*/ 7 w 69"/>
                  <a:gd name="T3" fmla="*/ 0 h 159"/>
                  <a:gd name="T4" fmla="*/ 69 w 69"/>
                  <a:gd name="T5" fmla="*/ 0 h 159"/>
                  <a:gd name="T6" fmla="*/ 69 w 69"/>
                  <a:gd name="T7" fmla="*/ 0 h 159"/>
                  <a:gd name="T8" fmla="*/ 52 w 69"/>
                  <a:gd name="T9" fmla="*/ 140 h 159"/>
                  <a:gd name="T10" fmla="*/ 52 w 69"/>
                  <a:gd name="T11" fmla="*/ 140 h 159"/>
                  <a:gd name="T12" fmla="*/ 51 w 69"/>
                  <a:gd name="T13" fmla="*/ 147 h 159"/>
                  <a:gd name="T14" fmla="*/ 46 w 69"/>
                  <a:gd name="T15" fmla="*/ 152 h 159"/>
                  <a:gd name="T16" fmla="*/ 42 w 69"/>
                  <a:gd name="T17" fmla="*/ 156 h 159"/>
                  <a:gd name="T18" fmla="*/ 37 w 69"/>
                  <a:gd name="T19" fmla="*/ 159 h 159"/>
                  <a:gd name="T20" fmla="*/ 37 w 69"/>
                  <a:gd name="T21" fmla="*/ 159 h 159"/>
                  <a:gd name="T22" fmla="*/ 0 w 69"/>
                  <a:gd name="T23" fmla="*/ 94 h 159"/>
                  <a:gd name="T24" fmla="*/ 0 w 69"/>
                  <a:gd name="T25" fmla="*/ 94 h 159"/>
                  <a:gd name="T26" fmla="*/ 7 w 69"/>
                  <a:gd name="T27" fmla="*/ 0 h 159"/>
                  <a:gd name="T28" fmla="*/ 7 w 69"/>
                  <a:gd name="T29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9" h="159">
                    <a:moveTo>
                      <a:pt x="7" y="0"/>
                    </a:moveTo>
                    <a:lnTo>
                      <a:pt x="7" y="0"/>
                    </a:lnTo>
                    <a:lnTo>
                      <a:pt x="69" y="0"/>
                    </a:lnTo>
                    <a:lnTo>
                      <a:pt x="69" y="0"/>
                    </a:lnTo>
                    <a:lnTo>
                      <a:pt x="52" y="140"/>
                    </a:lnTo>
                    <a:lnTo>
                      <a:pt x="52" y="140"/>
                    </a:lnTo>
                    <a:lnTo>
                      <a:pt x="51" y="147"/>
                    </a:lnTo>
                    <a:lnTo>
                      <a:pt x="46" y="152"/>
                    </a:lnTo>
                    <a:lnTo>
                      <a:pt x="42" y="156"/>
                    </a:lnTo>
                    <a:lnTo>
                      <a:pt x="37" y="159"/>
                    </a:lnTo>
                    <a:lnTo>
                      <a:pt x="37" y="159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BDB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" name="Freeform 88"/>
              <p:cNvSpPr>
                <a:spLocks/>
              </p:cNvSpPr>
              <p:nvPr/>
            </p:nvSpPr>
            <p:spPr bwMode="auto">
              <a:xfrm>
                <a:off x="3454401" y="5083175"/>
                <a:ext cx="103188" cy="252413"/>
              </a:xfrm>
              <a:custGeom>
                <a:avLst/>
                <a:gdLst>
                  <a:gd name="T0" fmla="*/ 7 w 65"/>
                  <a:gd name="T1" fmla="*/ 0 h 159"/>
                  <a:gd name="T2" fmla="*/ 7 w 65"/>
                  <a:gd name="T3" fmla="*/ 0 h 159"/>
                  <a:gd name="T4" fmla="*/ 65 w 65"/>
                  <a:gd name="T5" fmla="*/ 0 h 159"/>
                  <a:gd name="T6" fmla="*/ 65 w 65"/>
                  <a:gd name="T7" fmla="*/ 0 h 159"/>
                  <a:gd name="T8" fmla="*/ 48 w 65"/>
                  <a:gd name="T9" fmla="*/ 140 h 159"/>
                  <a:gd name="T10" fmla="*/ 48 w 65"/>
                  <a:gd name="T11" fmla="*/ 140 h 159"/>
                  <a:gd name="T12" fmla="*/ 47 w 65"/>
                  <a:gd name="T13" fmla="*/ 147 h 159"/>
                  <a:gd name="T14" fmla="*/ 42 w 65"/>
                  <a:gd name="T15" fmla="*/ 152 h 159"/>
                  <a:gd name="T16" fmla="*/ 38 w 65"/>
                  <a:gd name="T17" fmla="*/ 156 h 159"/>
                  <a:gd name="T18" fmla="*/ 33 w 65"/>
                  <a:gd name="T19" fmla="*/ 159 h 159"/>
                  <a:gd name="T20" fmla="*/ 33 w 65"/>
                  <a:gd name="T21" fmla="*/ 159 h 159"/>
                  <a:gd name="T22" fmla="*/ 0 w 65"/>
                  <a:gd name="T23" fmla="*/ 92 h 159"/>
                  <a:gd name="T24" fmla="*/ 0 w 65"/>
                  <a:gd name="T25" fmla="*/ 92 h 159"/>
                  <a:gd name="T26" fmla="*/ 7 w 65"/>
                  <a:gd name="T27" fmla="*/ 0 h 159"/>
                  <a:gd name="T28" fmla="*/ 7 w 65"/>
                  <a:gd name="T29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5" h="159">
                    <a:moveTo>
                      <a:pt x="7" y="0"/>
                    </a:moveTo>
                    <a:lnTo>
                      <a:pt x="7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48" y="140"/>
                    </a:lnTo>
                    <a:lnTo>
                      <a:pt x="48" y="140"/>
                    </a:lnTo>
                    <a:lnTo>
                      <a:pt x="47" y="147"/>
                    </a:lnTo>
                    <a:lnTo>
                      <a:pt x="42" y="152"/>
                    </a:lnTo>
                    <a:lnTo>
                      <a:pt x="38" y="156"/>
                    </a:lnTo>
                    <a:lnTo>
                      <a:pt x="33" y="159"/>
                    </a:lnTo>
                    <a:lnTo>
                      <a:pt x="33" y="159"/>
                    </a:lnTo>
                    <a:lnTo>
                      <a:pt x="0" y="92"/>
                    </a:lnTo>
                    <a:lnTo>
                      <a:pt x="0" y="92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BEBE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" name="Freeform 89"/>
              <p:cNvSpPr>
                <a:spLocks/>
              </p:cNvSpPr>
              <p:nvPr/>
            </p:nvSpPr>
            <p:spPr bwMode="auto">
              <a:xfrm>
                <a:off x="3462338" y="5083175"/>
                <a:ext cx="95250" cy="252413"/>
              </a:xfrm>
              <a:custGeom>
                <a:avLst/>
                <a:gdLst>
                  <a:gd name="T0" fmla="*/ 6 w 60"/>
                  <a:gd name="T1" fmla="*/ 0 h 159"/>
                  <a:gd name="T2" fmla="*/ 6 w 60"/>
                  <a:gd name="T3" fmla="*/ 0 h 159"/>
                  <a:gd name="T4" fmla="*/ 60 w 60"/>
                  <a:gd name="T5" fmla="*/ 0 h 159"/>
                  <a:gd name="T6" fmla="*/ 60 w 60"/>
                  <a:gd name="T7" fmla="*/ 0 h 159"/>
                  <a:gd name="T8" fmla="*/ 43 w 60"/>
                  <a:gd name="T9" fmla="*/ 140 h 159"/>
                  <a:gd name="T10" fmla="*/ 43 w 60"/>
                  <a:gd name="T11" fmla="*/ 140 h 159"/>
                  <a:gd name="T12" fmla="*/ 42 w 60"/>
                  <a:gd name="T13" fmla="*/ 147 h 159"/>
                  <a:gd name="T14" fmla="*/ 39 w 60"/>
                  <a:gd name="T15" fmla="*/ 151 h 159"/>
                  <a:gd name="T16" fmla="*/ 33 w 60"/>
                  <a:gd name="T17" fmla="*/ 156 h 159"/>
                  <a:gd name="T18" fmla="*/ 29 w 60"/>
                  <a:gd name="T19" fmla="*/ 159 h 159"/>
                  <a:gd name="T20" fmla="*/ 29 w 60"/>
                  <a:gd name="T21" fmla="*/ 159 h 159"/>
                  <a:gd name="T22" fmla="*/ 0 w 60"/>
                  <a:gd name="T23" fmla="*/ 91 h 159"/>
                  <a:gd name="T24" fmla="*/ 0 w 60"/>
                  <a:gd name="T25" fmla="*/ 91 h 159"/>
                  <a:gd name="T26" fmla="*/ 6 w 60"/>
                  <a:gd name="T27" fmla="*/ 0 h 159"/>
                  <a:gd name="T28" fmla="*/ 6 w 60"/>
                  <a:gd name="T29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0" h="159">
                    <a:moveTo>
                      <a:pt x="6" y="0"/>
                    </a:moveTo>
                    <a:lnTo>
                      <a:pt x="6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43" y="140"/>
                    </a:lnTo>
                    <a:lnTo>
                      <a:pt x="43" y="140"/>
                    </a:lnTo>
                    <a:lnTo>
                      <a:pt x="42" y="147"/>
                    </a:lnTo>
                    <a:lnTo>
                      <a:pt x="39" y="151"/>
                    </a:lnTo>
                    <a:lnTo>
                      <a:pt x="33" y="156"/>
                    </a:lnTo>
                    <a:lnTo>
                      <a:pt x="29" y="159"/>
                    </a:lnTo>
                    <a:lnTo>
                      <a:pt x="29" y="159"/>
                    </a:lnTo>
                    <a:lnTo>
                      <a:pt x="0" y="91"/>
                    </a:lnTo>
                    <a:lnTo>
                      <a:pt x="0" y="91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BEBE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" name="Freeform 90"/>
              <p:cNvSpPr>
                <a:spLocks/>
              </p:cNvSpPr>
              <p:nvPr/>
            </p:nvSpPr>
            <p:spPr bwMode="auto">
              <a:xfrm>
                <a:off x="3468688" y="5083175"/>
                <a:ext cx="88900" cy="252413"/>
              </a:xfrm>
              <a:custGeom>
                <a:avLst/>
                <a:gdLst>
                  <a:gd name="T0" fmla="*/ 6 w 56"/>
                  <a:gd name="T1" fmla="*/ 0 h 159"/>
                  <a:gd name="T2" fmla="*/ 6 w 56"/>
                  <a:gd name="T3" fmla="*/ 0 h 159"/>
                  <a:gd name="T4" fmla="*/ 56 w 56"/>
                  <a:gd name="T5" fmla="*/ 0 h 159"/>
                  <a:gd name="T6" fmla="*/ 56 w 56"/>
                  <a:gd name="T7" fmla="*/ 0 h 159"/>
                  <a:gd name="T8" fmla="*/ 39 w 56"/>
                  <a:gd name="T9" fmla="*/ 140 h 159"/>
                  <a:gd name="T10" fmla="*/ 39 w 56"/>
                  <a:gd name="T11" fmla="*/ 140 h 159"/>
                  <a:gd name="T12" fmla="*/ 38 w 56"/>
                  <a:gd name="T13" fmla="*/ 147 h 159"/>
                  <a:gd name="T14" fmla="*/ 35 w 56"/>
                  <a:gd name="T15" fmla="*/ 151 h 159"/>
                  <a:gd name="T16" fmla="*/ 29 w 56"/>
                  <a:gd name="T17" fmla="*/ 156 h 159"/>
                  <a:gd name="T18" fmla="*/ 25 w 56"/>
                  <a:gd name="T19" fmla="*/ 159 h 159"/>
                  <a:gd name="T20" fmla="*/ 25 w 56"/>
                  <a:gd name="T21" fmla="*/ 159 h 159"/>
                  <a:gd name="T22" fmla="*/ 0 w 56"/>
                  <a:gd name="T23" fmla="*/ 91 h 159"/>
                  <a:gd name="T24" fmla="*/ 0 w 56"/>
                  <a:gd name="T25" fmla="*/ 91 h 159"/>
                  <a:gd name="T26" fmla="*/ 6 w 56"/>
                  <a:gd name="T27" fmla="*/ 0 h 159"/>
                  <a:gd name="T28" fmla="*/ 6 w 56"/>
                  <a:gd name="T29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159">
                    <a:moveTo>
                      <a:pt x="6" y="0"/>
                    </a:moveTo>
                    <a:lnTo>
                      <a:pt x="6" y="0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39" y="140"/>
                    </a:lnTo>
                    <a:lnTo>
                      <a:pt x="39" y="140"/>
                    </a:lnTo>
                    <a:lnTo>
                      <a:pt x="38" y="147"/>
                    </a:lnTo>
                    <a:lnTo>
                      <a:pt x="35" y="151"/>
                    </a:lnTo>
                    <a:lnTo>
                      <a:pt x="29" y="156"/>
                    </a:lnTo>
                    <a:lnTo>
                      <a:pt x="25" y="159"/>
                    </a:lnTo>
                    <a:lnTo>
                      <a:pt x="25" y="159"/>
                    </a:lnTo>
                    <a:lnTo>
                      <a:pt x="0" y="91"/>
                    </a:lnTo>
                    <a:lnTo>
                      <a:pt x="0" y="91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BFBF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" name="Freeform 91"/>
              <p:cNvSpPr>
                <a:spLocks/>
              </p:cNvSpPr>
              <p:nvPr/>
            </p:nvSpPr>
            <p:spPr bwMode="auto">
              <a:xfrm>
                <a:off x="3471863" y="5083175"/>
                <a:ext cx="85725" cy="252413"/>
              </a:xfrm>
              <a:custGeom>
                <a:avLst/>
                <a:gdLst>
                  <a:gd name="T0" fmla="*/ 7 w 54"/>
                  <a:gd name="T1" fmla="*/ 0 h 159"/>
                  <a:gd name="T2" fmla="*/ 7 w 54"/>
                  <a:gd name="T3" fmla="*/ 0 h 159"/>
                  <a:gd name="T4" fmla="*/ 54 w 54"/>
                  <a:gd name="T5" fmla="*/ 0 h 159"/>
                  <a:gd name="T6" fmla="*/ 54 w 54"/>
                  <a:gd name="T7" fmla="*/ 0 h 159"/>
                  <a:gd name="T8" fmla="*/ 37 w 54"/>
                  <a:gd name="T9" fmla="*/ 140 h 159"/>
                  <a:gd name="T10" fmla="*/ 37 w 54"/>
                  <a:gd name="T11" fmla="*/ 140 h 159"/>
                  <a:gd name="T12" fmla="*/ 36 w 54"/>
                  <a:gd name="T13" fmla="*/ 145 h 159"/>
                  <a:gd name="T14" fmla="*/ 33 w 54"/>
                  <a:gd name="T15" fmla="*/ 151 h 159"/>
                  <a:gd name="T16" fmla="*/ 29 w 54"/>
                  <a:gd name="T17" fmla="*/ 155 h 159"/>
                  <a:gd name="T18" fmla="*/ 23 w 54"/>
                  <a:gd name="T19" fmla="*/ 159 h 159"/>
                  <a:gd name="T20" fmla="*/ 23 w 54"/>
                  <a:gd name="T21" fmla="*/ 159 h 159"/>
                  <a:gd name="T22" fmla="*/ 0 w 54"/>
                  <a:gd name="T23" fmla="*/ 90 h 159"/>
                  <a:gd name="T24" fmla="*/ 0 w 54"/>
                  <a:gd name="T25" fmla="*/ 90 h 159"/>
                  <a:gd name="T26" fmla="*/ 7 w 54"/>
                  <a:gd name="T27" fmla="*/ 0 h 159"/>
                  <a:gd name="T28" fmla="*/ 7 w 54"/>
                  <a:gd name="T29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4" h="159">
                    <a:moveTo>
                      <a:pt x="7" y="0"/>
                    </a:moveTo>
                    <a:lnTo>
                      <a:pt x="7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37" y="140"/>
                    </a:lnTo>
                    <a:lnTo>
                      <a:pt x="37" y="140"/>
                    </a:lnTo>
                    <a:lnTo>
                      <a:pt x="36" y="145"/>
                    </a:lnTo>
                    <a:lnTo>
                      <a:pt x="33" y="151"/>
                    </a:lnTo>
                    <a:lnTo>
                      <a:pt x="29" y="155"/>
                    </a:lnTo>
                    <a:lnTo>
                      <a:pt x="23" y="159"/>
                    </a:lnTo>
                    <a:lnTo>
                      <a:pt x="23" y="159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BFBF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" name="Freeform 92"/>
              <p:cNvSpPr>
                <a:spLocks/>
              </p:cNvSpPr>
              <p:nvPr/>
            </p:nvSpPr>
            <p:spPr bwMode="auto">
              <a:xfrm>
                <a:off x="3478213" y="5083175"/>
                <a:ext cx="79375" cy="252413"/>
              </a:xfrm>
              <a:custGeom>
                <a:avLst/>
                <a:gdLst>
                  <a:gd name="T0" fmla="*/ 7 w 50"/>
                  <a:gd name="T1" fmla="*/ 0 h 159"/>
                  <a:gd name="T2" fmla="*/ 7 w 50"/>
                  <a:gd name="T3" fmla="*/ 0 h 159"/>
                  <a:gd name="T4" fmla="*/ 50 w 50"/>
                  <a:gd name="T5" fmla="*/ 0 h 159"/>
                  <a:gd name="T6" fmla="*/ 50 w 50"/>
                  <a:gd name="T7" fmla="*/ 0 h 159"/>
                  <a:gd name="T8" fmla="*/ 33 w 50"/>
                  <a:gd name="T9" fmla="*/ 140 h 159"/>
                  <a:gd name="T10" fmla="*/ 33 w 50"/>
                  <a:gd name="T11" fmla="*/ 140 h 159"/>
                  <a:gd name="T12" fmla="*/ 32 w 50"/>
                  <a:gd name="T13" fmla="*/ 145 h 159"/>
                  <a:gd name="T14" fmla="*/ 29 w 50"/>
                  <a:gd name="T15" fmla="*/ 151 h 159"/>
                  <a:gd name="T16" fmla="*/ 25 w 50"/>
                  <a:gd name="T17" fmla="*/ 155 h 159"/>
                  <a:gd name="T18" fmla="*/ 19 w 50"/>
                  <a:gd name="T19" fmla="*/ 159 h 159"/>
                  <a:gd name="T20" fmla="*/ 19 w 50"/>
                  <a:gd name="T21" fmla="*/ 159 h 159"/>
                  <a:gd name="T22" fmla="*/ 0 w 50"/>
                  <a:gd name="T23" fmla="*/ 88 h 159"/>
                  <a:gd name="T24" fmla="*/ 0 w 50"/>
                  <a:gd name="T25" fmla="*/ 88 h 159"/>
                  <a:gd name="T26" fmla="*/ 7 w 50"/>
                  <a:gd name="T27" fmla="*/ 0 h 159"/>
                  <a:gd name="T28" fmla="*/ 7 w 50"/>
                  <a:gd name="T29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0" h="159">
                    <a:moveTo>
                      <a:pt x="7" y="0"/>
                    </a:moveTo>
                    <a:lnTo>
                      <a:pt x="7" y="0"/>
                    </a:lnTo>
                    <a:lnTo>
                      <a:pt x="50" y="0"/>
                    </a:lnTo>
                    <a:lnTo>
                      <a:pt x="50" y="0"/>
                    </a:lnTo>
                    <a:lnTo>
                      <a:pt x="33" y="140"/>
                    </a:lnTo>
                    <a:lnTo>
                      <a:pt x="33" y="140"/>
                    </a:lnTo>
                    <a:lnTo>
                      <a:pt x="32" y="145"/>
                    </a:lnTo>
                    <a:lnTo>
                      <a:pt x="29" y="151"/>
                    </a:lnTo>
                    <a:lnTo>
                      <a:pt x="25" y="155"/>
                    </a:lnTo>
                    <a:lnTo>
                      <a:pt x="19" y="159"/>
                    </a:lnTo>
                    <a:lnTo>
                      <a:pt x="19" y="159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C0C0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" name="Freeform 93"/>
              <p:cNvSpPr>
                <a:spLocks/>
              </p:cNvSpPr>
              <p:nvPr/>
            </p:nvSpPr>
            <p:spPr bwMode="auto">
              <a:xfrm>
                <a:off x="3484563" y="5083175"/>
                <a:ext cx="73025" cy="252413"/>
              </a:xfrm>
              <a:custGeom>
                <a:avLst/>
                <a:gdLst>
                  <a:gd name="T0" fmla="*/ 7 w 46"/>
                  <a:gd name="T1" fmla="*/ 0 h 159"/>
                  <a:gd name="T2" fmla="*/ 7 w 46"/>
                  <a:gd name="T3" fmla="*/ 0 h 159"/>
                  <a:gd name="T4" fmla="*/ 46 w 46"/>
                  <a:gd name="T5" fmla="*/ 0 h 159"/>
                  <a:gd name="T6" fmla="*/ 46 w 46"/>
                  <a:gd name="T7" fmla="*/ 0 h 159"/>
                  <a:gd name="T8" fmla="*/ 29 w 46"/>
                  <a:gd name="T9" fmla="*/ 140 h 159"/>
                  <a:gd name="T10" fmla="*/ 29 w 46"/>
                  <a:gd name="T11" fmla="*/ 140 h 159"/>
                  <a:gd name="T12" fmla="*/ 28 w 46"/>
                  <a:gd name="T13" fmla="*/ 145 h 159"/>
                  <a:gd name="T14" fmla="*/ 25 w 46"/>
                  <a:gd name="T15" fmla="*/ 151 h 159"/>
                  <a:gd name="T16" fmla="*/ 21 w 46"/>
                  <a:gd name="T17" fmla="*/ 155 h 159"/>
                  <a:gd name="T18" fmla="*/ 17 w 46"/>
                  <a:gd name="T19" fmla="*/ 159 h 159"/>
                  <a:gd name="T20" fmla="*/ 17 w 46"/>
                  <a:gd name="T21" fmla="*/ 159 h 159"/>
                  <a:gd name="T22" fmla="*/ 0 w 46"/>
                  <a:gd name="T23" fmla="*/ 87 h 159"/>
                  <a:gd name="T24" fmla="*/ 0 w 46"/>
                  <a:gd name="T25" fmla="*/ 87 h 159"/>
                  <a:gd name="T26" fmla="*/ 7 w 46"/>
                  <a:gd name="T27" fmla="*/ 0 h 159"/>
                  <a:gd name="T28" fmla="*/ 7 w 46"/>
                  <a:gd name="T29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" h="159">
                    <a:moveTo>
                      <a:pt x="7" y="0"/>
                    </a:moveTo>
                    <a:lnTo>
                      <a:pt x="7" y="0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29" y="140"/>
                    </a:lnTo>
                    <a:lnTo>
                      <a:pt x="29" y="140"/>
                    </a:lnTo>
                    <a:lnTo>
                      <a:pt x="28" y="145"/>
                    </a:lnTo>
                    <a:lnTo>
                      <a:pt x="25" y="151"/>
                    </a:lnTo>
                    <a:lnTo>
                      <a:pt x="21" y="155"/>
                    </a:lnTo>
                    <a:lnTo>
                      <a:pt x="17" y="159"/>
                    </a:lnTo>
                    <a:lnTo>
                      <a:pt x="17" y="159"/>
                    </a:lnTo>
                    <a:lnTo>
                      <a:pt x="0" y="87"/>
                    </a:lnTo>
                    <a:lnTo>
                      <a:pt x="0" y="87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C1C1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" name="Freeform 94"/>
              <p:cNvSpPr>
                <a:spLocks/>
              </p:cNvSpPr>
              <p:nvPr/>
            </p:nvSpPr>
            <p:spPr bwMode="auto">
              <a:xfrm>
                <a:off x="3492501" y="5083175"/>
                <a:ext cx="65088" cy="252413"/>
              </a:xfrm>
              <a:custGeom>
                <a:avLst/>
                <a:gdLst>
                  <a:gd name="T0" fmla="*/ 6 w 41"/>
                  <a:gd name="T1" fmla="*/ 0 h 159"/>
                  <a:gd name="T2" fmla="*/ 6 w 41"/>
                  <a:gd name="T3" fmla="*/ 0 h 159"/>
                  <a:gd name="T4" fmla="*/ 41 w 41"/>
                  <a:gd name="T5" fmla="*/ 0 h 159"/>
                  <a:gd name="T6" fmla="*/ 41 w 41"/>
                  <a:gd name="T7" fmla="*/ 0 h 159"/>
                  <a:gd name="T8" fmla="*/ 24 w 41"/>
                  <a:gd name="T9" fmla="*/ 140 h 159"/>
                  <a:gd name="T10" fmla="*/ 24 w 41"/>
                  <a:gd name="T11" fmla="*/ 140 h 159"/>
                  <a:gd name="T12" fmla="*/ 23 w 41"/>
                  <a:gd name="T13" fmla="*/ 145 h 159"/>
                  <a:gd name="T14" fmla="*/ 20 w 41"/>
                  <a:gd name="T15" fmla="*/ 151 h 159"/>
                  <a:gd name="T16" fmla="*/ 16 w 41"/>
                  <a:gd name="T17" fmla="*/ 155 h 159"/>
                  <a:gd name="T18" fmla="*/ 12 w 41"/>
                  <a:gd name="T19" fmla="*/ 159 h 159"/>
                  <a:gd name="T20" fmla="*/ 12 w 41"/>
                  <a:gd name="T21" fmla="*/ 159 h 159"/>
                  <a:gd name="T22" fmla="*/ 0 w 41"/>
                  <a:gd name="T23" fmla="*/ 86 h 159"/>
                  <a:gd name="T24" fmla="*/ 0 w 41"/>
                  <a:gd name="T25" fmla="*/ 86 h 159"/>
                  <a:gd name="T26" fmla="*/ 6 w 41"/>
                  <a:gd name="T27" fmla="*/ 0 h 159"/>
                  <a:gd name="T28" fmla="*/ 6 w 41"/>
                  <a:gd name="T29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1" h="159">
                    <a:moveTo>
                      <a:pt x="6" y="0"/>
                    </a:moveTo>
                    <a:lnTo>
                      <a:pt x="6" y="0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24" y="140"/>
                    </a:lnTo>
                    <a:lnTo>
                      <a:pt x="24" y="140"/>
                    </a:lnTo>
                    <a:lnTo>
                      <a:pt x="23" y="145"/>
                    </a:lnTo>
                    <a:lnTo>
                      <a:pt x="20" y="151"/>
                    </a:lnTo>
                    <a:lnTo>
                      <a:pt x="16" y="155"/>
                    </a:lnTo>
                    <a:lnTo>
                      <a:pt x="12" y="159"/>
                    </a:lnTo>
                    <a:lnTo>
                      <a:pt x="12" y="159"/>
                    </a:lnTo>
                    <a:lnTo>
                      <a:pt x="0" y="86"/>
                    </a:lnTo>
                    <a:lnTo>
                      <a:pt x="0" y="8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1C1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" name="Freeform 95"/>
              <p:cNvSpPr>
                <a:spLocks/>
              </p:cNvSpPr>
              <p:nvPr/>
            </p:nvSpPr>
            <p:spPr bwMode="auto">
              <a:xfrm>
                <a:off x="3495676" y="5083175"/>
                <a:ext cx="61913" cy="252413"/>
              </a:xfrm>
              <a:custGeom>
                <a:avLst/>
                <a:gdLst>
                  <a:gd name="T0" fmla="*/ 8 w 39"/>
                  <a:gd name="T1" fmla="*/ 0 h 159"/>
                  <a:gd name="T2" fmla="*/ 8 w 39"/>
                  <a:gd name="T3" fmla="*/ 0 h 159"/>
                  <a:gd name="T4" fmla="*/ 39 w 39"/>
                  <a:gd name="T5" fmla="*/ 0 h 159"/>
                  <a:gd name="T6" fmla="*/ 39 w 39"/>
                  <a:gd name="T7" fmla="*/ 0 h 159"/>
                  <a:gd name="T8" fmla="*/ 22 w 39"/>
                  <a:gd name="T9" fmla="*/ 140 h 159"/>
                  <a:gd name="T10" fmla="*/ 22 w 39"/>
                  <a:gd name="T11" fmla="*/ 140 h 159"/>
                  <a:gd name="T12" fmla="*/ 21 w 39"/>
                  <a:gd name="T13" fmla="*/ 145 h 159"/>
                  <a:gd name="T14" fmla="*/ 18 w 39"/>
                  <a:gd name="T15" fmla="*/ 151 h 159"/>
                  <a:gd name="T16" fmla="*/ 14 w 39"/>
                  <a:gd name="T17" fmla="*/ 155 h 159"/>
                  <a:gd name="T18" fmla="*/ 10 w 39"/>
                  <a:gd name="T19" fmla="*/ 159 h 159"/>
                  <a:gd name="T20" fmla="*/ 10 w 39"/>
                  <a:gd name="T21" fmla="*/ 159 h 159"/>
                  <a:gd name="T22" fmla="*/ 0 w 39"/>
                  <a:gd name="T23" fmla="*/ 84 h 159"/>
                  <a:gd name="T24" fmla="*/ 0 w 39"/>
                  <a:gd name="T25" fmla="*/ 84 h 159"/>
                  <a:gd name="T26" fmla="*/ 8 w 39"/>
                  <a:gd name="T27" fmla="*/ 0 h 159"/>
                  <a:gd name="T28" fmla="*/ 8 w 39"/>
                  <a:gd name="T29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9" h="159">
                    <a:moveTo>
                      <a:pt x="8" y="0"/>
                    </a:moveTo>
                    <a:lnTo>
                      <a:pt x="8" y="0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22" y="140"/>
                    </a:lnTo>
                    <a:lnTo>
                      <a:pt x="22" y="140"/>
                    </a:lnTo>
                    <a:lnTo>
                      <a:pt x="21" y="145"/>
                    </a:lnTo>
                    <a:lnTo>
                      <a:pt x="18" y="151"/>
                    </a:lnTo>
                    <a:lnTo>
                      <a:pt x="14" y="155"/>
                    </a:lnTo>
                    <a:lnTo>
                      <a:pt x="10" y="159"/>
                    </a:lnTo>
                    <a:lnTo>
                      <a:pt x="10" y="159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2C2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" name="Freeform 96"/>
              <p:cNvSpPr>
                <a:spLocks/>
              </p:cNvSpPr>
              <p:nvPr/>
            </p:nvSpPr>
            <p:spPr bwMode="auto">
              <a:xfrm>
                <a:off x="3502026" y="5083175"/>
                <a:ext cx="55563" cy="252413"/>
              </a:xfrm>
              <a:custGeom>
                <a:avLst/>
                <a:gdLst>
                  <a:gd name="T0" fmla="*/ 8 w 35"/>
                  <a:gd name="T1" fmla="*/ 0 h 159"/>
                  <a:gd name="T2" fmla="*/ 8 w 35"/>
                  <a:gd name="T3" fmla="*/ 0 h 159"/>
                  <a:gd name="T4" fmla="*/ 35 w 35"/>
                  <a:gd name="T5" fmla="*/ 0 h 159"/>
                  <a:gd name="T6" fmla="*/ 35 w 35"/>
                  <a:gd name="T7" fmla="*/ 0 h 159"/>
                  <a:gd name="T8" fmla="*/ 18 w 35"/>
                  <a:gd name="T9" fmla="*/ 140 h 159"/>
                  <a:gd name="T10" fmla="*/ 18 w 35"/>
                  <a:gd name="T11" fmla="*/ 140 h 159"/>
                  <a:gd name="T12" fmla="*/ 17 w 35"/>
                  <a:gd name="T13" fmla="*/ 145 h 159"/>
                  <a:gd name="T14" fmla="*/ 14 w 35"/>
                  <a:gd name="T15" fmla="*/ 151 h 159"/>
                  <a:gd name="T16" fmla="*/ 11 w 35"/>
                  <a:gd name="T17" fmla="*/ 155 h 159"/>
                  <a:gd name="T18" fmla="*/ 7 w 35"/>
                  <a:gd name="T19" fmla="*/ 159 h 159"/>
                  <a:gd name="T20" fmla="*/ 7 w 35"/>
                  <a:gd name="T21" fmla="*/ 159 h 159"/>
                  <a:gd name="T22" fmla="*/ 0 w 35"/>
                  <a:gd name="T23" fmla="*/ 84 h 159"/>
                  <a:gd name="T24" fmla="*/ 0 w 35"/>
                  <a:gd name="T25" fmla="*/ 84 h 159"/>
                  <a:gd name="T26" fmla="*/ 8 w 35"/>
                  <a:gd name="T27" fmla="*/ 0 h 159"/>
                  <a:gd name="T28" fmla="*/ 8 w 35"/>
                  <a:gd name="T29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5" h="159">
                    <a:moveTo>
                      <a:pt x="8" y="0"/>
                    </a:moveTo>
                    <a:lnTo>
                      <a:pt x="8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18" y="140"/>
                    </a:lnTo>
                    <a:lnTo>
                      <a:pt x="18" y="140"/>
                    </a:lnTo>
                    <a:lnTo>
                      <a:pt x="17" y="145"/>
                    </a:lnTo>
                    <a:lnTo>
                      <a:pt x="14" y="151"/>
                    </a:lnTo>
                    <a:lnTo>
                      <a:pt x="11" y="155"/>
                    </a:lnTo>
                    <a:lnTo>
                      <a:pt x="7" y="159"/>
                    </a:lnTo>
                    <a:lnTo>
                      <a:pt x="7" y="159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3C3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" name="Freeform 97"/>
              <p:cNvSpPr>
                <a:spLocks/>
              </p:cNvSpPr>
              <p:nvPr/>
            </p:nvSpPr>
            <p:spPr bwMode="auto">
              <a:xfrm>
                <a:off x="3508376" y="5083175"/>
                <a:ext cx="49213" cy="249238"/>
              </a:xfrm>
              <a:custGeom>
                <a:avLst/>
                <a:gdLst>
                  <a:gd name="T0" fmla="*/ 7 w 31"/>
                  <a:gd name="T1" fmla="*/ 0 h 157"/>
                  <a:gd name="T2" fmla="*/ 7 w 31"/>
                  <a:gd name="T3" fmla="*/ 0 h 157"/>
                  <a:gd name="T4" fmla="*/ 31 w 31"/>
                  <a:gd name="T5" fmla="*/ 0 h 157"/>
                  <a:gd name="T6" fmla="*/ 31 w 31"/>
                  <a:gd name="T7" fmla="*/ 0 h 157"/>
                  <a:gd name="T8" fmla="*/ 14 w 31"/>
                  <a:gd name="T9" fmla="*/ 140 h 157"/>
                  <a:gd name="T10" fmla="*/ 14 w 31"/>
                  <a:gd name="T11" fmla="*/ 140 h 157"/>
                  <a:gd name="T12" fmla="*/ 13 w 31"/>
                  <a:gd name="T13" fmla="*/ 145 h 157"/>
                  <a:gd name="T14" fmla="*/ 10 w 31"/>
                  <a:gd name="T15" fmla="*/ 151 h 157"/>
                  <a:gd name="T16" fmla="*/ 7 w 31"/>
                  <a:gd name="T17" fmla="*/ 155 h 157"/>
                  <a:gd name="T18" fmla="*/ 3 w 31"/>
                  <a:gd name="T19" fmla="*/ 157 h 157"/>
                  <a:gd name="T20" fmla="*/ 3 w 31"/>
                  <a:gd name="T21" fmla="*/ 157 h 157"/>
                  <a:gd name="T22" fmla="*/ 0 w 31"/>
                  <a:gd name="T23" fmla="*/ 83 h 157"/>
                  <a:gd name="T24" fmla="*/ 0 w 31"/>
                  <a:gd name="T25" fmla="*/ 83 h 157"/>
                  <a:gd name="T26" fmla="*/ 7 w 31"/>
                  <a:gd name="T27" fmla="*/ 0 h 157"/>
                  <a:gd name="T28" fmla="*/ 7 w 31"/>
                  <a:gd name="T29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1" h="157">
                    <a:moveTo>
                      <a:pt x="7" y="0"/>
                    </a:moveTo>
                    <a:lnTo>
                      <a:pt x="7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14" y="140"/>
                    </a:lnTo>
                    <a:lnTo>
                      <a:pt x="14" y="140"/>
                    </a:lnTo>
                    <a:lnTo>
                      <a:pt x="13" y="145"/>
                    </a:lnTo>
                    <a:lnTo>
                      <a:pt x="10" y="151"/>
                    </a:lnTo>
                    <a:lnTo>
                      <a:pt x="7" y="155"/>
                    </a:lnTo>
                    <a:lnTo>
                      <a:pt x="3" y="157"/>
                    </a:lnTo>
                    <a:lnTo>
                      <a:pt x="3" y="157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C3C3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" name="Freeform 98"/>
              <p:cNvSpPr>
                <a:spLocks/>
              </p:cNvSpPr>
              <p:nvPr/>
            </p:nvSpPr>
            <p:spPr bwMode="auto">
              <a:xfrm>
                <a:off x="3513138" y="5083175"/>
                <a:ext cx="44450" cy="249238"/>
              </a:xfrm>
              <a:custGeom>
                <a:avLst/>
                <a:gdLst>
                  <a:gd name="T0" fmla="*/ 8 w 28"/>
                  <a:gd name="T1" fmla="*/ 0 h 157"/>
                  <a:gd name="T2" fmla="*/ 8 w 28"/>
                  <a:gd name="T3" fmla="*/ 0 h 157"/>
                  <a:gd name="T4" fmla="*/ 28 w 28"/>
                  <a:gd name="T5" fmla="*/ 0 h 157"/>
                  <a:gd name="T6" fmla="*/ 28 w 28"/>
                  <a:gd name="T7" fmla="*/ 0 h 157"/>
                  <a:gd name="T8" fmla="*/ 11 w 28"/>
                  <a:gd name="T9" fmla="*/ 140 h 157"/>
                  <a:gd name="T10" fmla="*/ 11 w 28"/>
                  <a:gd name="T11" fmla="*/ 140 h 157"/>
                  <a:gd name="T12" fmla="*/ 10 w 28"/>
                  <a:gd name="T13" fmla="*/ 145 h 157"/>
                  <a:gd name="T14" fmla="*/ 7 w 28"/>
                  <a:gd name="T15" fmla="*/ 151 h 157"/>
                  <a:gd name="T16" fmla="*/ 4 w 28"/>
                  <a:gd name="T17" fmla="*/ 155 h 157"/>
                  <a:gd name="T18" fmla="*/ 0 w 28"/>
                  <a:gd name="T19" fmla="*/ 157 h 157"/>
                  <a:gd name="T20" fmla="*/ 0 w 28"/>
                  <a:gd name="T21" fmla="*/ 157 h 157"/>
                  <a:gd name="T22" fmla="*/ 1 w 28"/>
                  <a:gd name="T23" fmla="*/ 82 h 157"/>
                  <a:gd name="T24" fmla="*/ 1 w 28"/>
                  <a:gd name="T25" fmla="*/ 82 h 157"/>
                  <a:gd name="T26" fmla="*/ 8 w 28"/>
                  <a:gd name="T27" fmla="*/ 0 h 157"/>
                  <a:gd name="T28" fmla="*/ 8 w 28"/>
                  <a:gd name="T29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8" h="157">
                    <a:moveTo>
                      <a:pt x="8" y="0"/>
                    </a:moveTo>
                    <a:lnTo>
                      <a:pt x="8" y="0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11" y="140"/>
                    </a:lnTo>
                    <a:lnTo>
                      <a:pt x="11" y="140"/>
                    </a:lnTo>
                    <a:lnTo>
                      <a:pt x="10" y="145"/>
                    </a:lnTo>
                    <a:lnTo>
                      <a:pt x="7" y="151"/>
                    </a:lnTo>
                    <a:lnTo>
                      <a:pt x="4" y="155"/>
                    </a:lnTo>
                    <a:lnTo>
                      <a:pt x="0" y="157"/>
                    </a:lnTo>
                    <a:lnTo>
                      <a:pt x="0" y="157"/>
                    </a:lnTo>
                    <a:lnTo>
                      <a:pt x="1" y="82"/>
                    </a:lnTo>
                    <a:lnTo>
                      <a:pt x="1" y="82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4C4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" name="Freeform 99"/>
              <p:cNvSpPr>
                <a:spLocks/>
              </p:cNvSpPr>
              <p:nvPr/>
            </p:nvSpPr>
            <p:spPr bwMode="auto">
              <a:xfrm>
                <a:off x="3513138" y="5083175"/>
                <a:ext cx="44450" cy="249238"/>
              </a:xfrm>
              <a:custGeom>
                <a:avLst/>
                <a:gdLst>
                  <a:gd name="T0" fmla="*/ 12 w 28"/>
                  <a:gd name="T1" fmla="*/ 0 h 157"/>
                  <a:gd name="T2" fmla="*/ 12 w 28"/>
                  <a:gd name="T3" fmla="*/ 0 h 157"/>
                  <a:gd name="T4" fmla="*/ 28 w 28"/>
                  <a:gd name="T5" fmla="*/ 0 h 157"/>
                  <a:gd name="T6" fmla="*/ 28 w 28"/>
                  <a:gd name="T7" fmla="*/ 0 h 157"/>
                  <a:gd name="T8" fmla="*/ 11 w 28"/>
                  <a:gd name="T9" fmla="*/ 140 h 157"/>
                  <a:gd name="T10" fmla="*/ 11 w 28"/>
                  <a:gd name="T11" fmla="*/ 140 h 157"/>
                  <a:gd name="T12" fmla="*/ 10 w 28"/>
                  <a:gd name="T13" fmla="*/ 145 h 157"/>
                  <a:gd name="T14" fmla="*/ 8 w 28"/>
                  <a:gd name="T15" fmla="*/ 149 h 157"/>
                  <a:gd name="T16" fmla="*/ 4 w 28"/>
                  <a:gd name="T17" fmla="*/ 155 h 157"/>
                  <a:gd name="T18" fmla="*/ 0 w 28"/>
                  <a:gd name="T19" fmla="*/ 157 h 157"/>
                  <a:gd name="T20" fmla="*/ 0 w 28"/>
                  <a:gd name="T21" fmla="*/ 157 h 157"/>
                  <a:gd name="T22" fmla="*/ 5 w 28"/>
                  <a:gd name="T23" fmla="*/ 80 h 157"/>
                  <a:gd name="T24" fmla="*/ 5 w 28"/>
                  <a:gd name="T25" fmla="*/ 80 h 157"/>
                  <a:gd name="T26" fmla="*/ 12 w 28"/>
                  <a:gd name="T27" fmla="*/ 0 h 157"/>
                  <a:gd name="T28" fmla="*/ 12 w 28"/>
                  <a:gd name="T29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8" h="157">
                    <a:moveTo>
                      <a:pt x="12" y="0"/>
                    </a:moveTo>
                    <a:lnTo>
                      <a:pt x="12" y="0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11" y="140"/>
                    </a:lnTo>
                    <a:lnTo>
                      <a:pt x="11" y="140"/>
                    </a:lnTo>
                    <a:lnTo>
                      <a:pt x="10" y="145"/>
                    </a:lnTo>
                    <a:lnTo>
                      <a:pt x="8" y="149"/>
                    </a:lnTo>
                    <a:lnTo>
                      <a:pt x="4" y="155"/>
                    </a:lnTo>
                    <a:lnTo>
                      <a:pt x="0" y="157"/>
                    </a:lnTo>
                    <a:lnTo>
                      <a:pt x="0" y="157"/>
                    </a:lnTo>
                    <a:lnTo>
                      <a:pt x="5" y="80"/>
                    </a:lnTo>
                    <a:lnTo>
                      <a:pt x="5" y="80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4C4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" name="Freeform 100"/>
              <p:cNvSpPr>
                <a:spLocks/>
              </p:cNvSpPr>
              <p:nvPr/>
            </p:nvSpPr>
            <p:spPr bwMode="auto">
              <a:xfrm>
                <a:off x="3514726" y="5083175"/>
                <a:ext cx="42863" cy="249238"/>
              </a:xfrm>
              <a:custGeom>
                <a:avLst/>
                <a:gdLst>
                  <a:gd name="T0" fmla="*/ 15 w 27"/>
                  <a:gd name="T1" fmla="*/ 0 h 157"/>
                  <a:gd name="T2" fmla="*/ 27 w 27"/>
                  <a:gd name="T3" fmla="*/ 0 h 157"/>
                  <a:gd name="T4" fmla="*/ 10 w 27"/>
                  <a:gd name="T5" fmla="*/ 140 h 157"/>
                  <a:gd name="T6" fmla="*/ 10 w 27"/>
                  <a:gd name="T7" fmla="*/ 140 h 157"/>
                  <a:gd name="T8" fmla="*/ 9 w 27"/>
                  <a:gd name="T9" fmla="*/ 145 h 157"/>
                  <a:gd name="T10" fmla="*/ 7 w 27"/>
                  <a:gd name="T11" fmla="*/ 149 h 157"/>
                  <a:gd name="T12" fmla="*/ 3 w 27"/>
                  <a:gd name="T13" fmla="*/ 153 h 157"/>
                  <a:gd name="T14" fmla="*/ 0 w 27"/>
                  <a:gd name="T15" fmla="*/ 157 h 157"/>
                  <a:gd name="T16" fmla="*/ 15 w 27"/>
                  <a:gd name="T17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157">
                    <a:moveTo>
                      <a:pt x="15" y="0"/>
                    </a:moveTo>
                    <a:lnTo>
                      <a:pt x="27" y="0"/>
                    </a:lnTo>
                    <a:lnTo>
                      <a:pt x="10" y="140"/>
                    </a:lnTo>
                    <a:lnTo>
                      <a:pt x="10" y="140"/>
                    </a:lnTo>
                    <a:lnTo>
                      <a:pt x="9" y="145"/>
                    </a:lnTo>
                    <a:lnTo>
                      <a:pt x="7" y="149"/>
                    </a:lnTo>
                    <a:lnTo>
                      <a:pt x="3" y="153"/>
                    </a:lnTo>
                    <a:lnTo>
                      <a:pt x="0" y="157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C5C5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>
            <a:off x="7608168" y="2821478"/>
            <a:ext cx="4201930" cy="1573471"/>
            <a:chOff x="7608168" y="4457109"/>
            <a:chExt cx="4201930" cy="1573471"/>
          </a:xfrm>
        </p:grpSpPr>
        <p:sp>
          <p:nvSpPr>
            <p:cNvPr id="232" name="Rectangle 6"/>
            <p:cNvSpPr/>
            <p:nvPr/>
          </p:nvSpPr>
          <p:spPr>
            <a:xfrm>
              <a:off x="7616301" y="4457109"/>
              <a:ext cx="507127" cy="507127"/>
            </a:xfrm>
            <a:prstGeom prst="rect">
              <a:avLst/>
            </a:prstGeom>
            <a:solidFill>
              <a:srgbClr val="57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solidFill>
                    <a:schemeClr val="bg1"/>
                  </a:solidFill>
                </a:rPr>
                <a:t>2</a:t>
              </a:r>
              <a:endParaRPr lang="en-US" sz="4000" b="1" dirty="0">
                <a:solidFill>
                  <a:schemeClr val="bg1"/>
                </a:solidFill>
              </a:endParaRP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7608168" y="5014917"/>
              <a:ext cx="420193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>
                  <a:solidFill>
                    <a:srgbClr val="002060"/>
                  </a:solidFill>
                  <a:latin typeface="Calibri" pitchFamily="34" charset="0"/>
                  <a:ea typeface="+mj-ea"/>
                  <a:cs typeface="Calibri" pitchFamily="34" charset="0"/>
                </a:rPr>
                <a:t>Открытие и ведение специальных счетов для обслуживания займов ФРП</a:t>
              </a:r>
              <a:endParaRPr lang="ru-RU" sz="1200" dirty="0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endParaRPr>
            </a:p>
          </p:txBody>
        </p:sp>
      </p:grpSp>
      <p:grpSp>
        <p:nvGrpSpPr>
          <p:cNvPr id="229" name="Группа 228"/>
          <p:cNvGrpSpPr/>
          <p:nvPr/>
        </p:nvGrpSpPr>
        <p:grpSpPr>
          <a:xfrm>
            <a:off x="1041681" y="4618067"/>
            <a:ext cx="3952056" cy="1198810"/>
            <a:chOff x="7472536" y="1767692"/>
            <a:chExt cx="3952056" cy="1198810"/>
          </a:xfrm>
        </p:grpSpPr>
        <p:sp>
          <p:nvSpPr>
            <p:cNvPr id="234" name="Rectangle 6"/>
            <p:cNvSpPr/>
            <p:nvPr/>
          </p:nvSpPr>
          <p:spPr>
            <a:xfrm>
              <a:off x="10617981" y="1767692"/>
              <a:ext cx="507127" cy="507127"/>
            </a:xfrm>
            <a:prstGeom prst="rect">
              <a:avLst/>
            </a:prstGeom>
            <a:solidFill>
              <a:srgbClr val="ED8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  <a:endPara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7472536" y="2258616"/>
              <a:ext cx="3952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000" dirty="0" smtClean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Возможное </a:t>
              </a:r>
              <a:r>
                <a:rPr lang="ru-RU" sz="2000" dirty="0" err="1" smtClean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софинансирование</a:t>
              </a:r>
              <a:r>
                <a:rPr lang="ru-RU" sz="2000" dirty="0" smtClean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 проектов ФРП</a:t>
              </a:r>
              <a:endParaRPr lang="ru-RU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pic>
        <p:nvPicPr>
          <p:cNvPr id="231" name="Рисунок 2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426" y="6335637"/>
            <a:ext cx="1319450" cy="40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30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1438508" y="1994368"/>
            <a:ext cx="3572043" cy="4458968"/>
            <a:chOff x="1438508" y="1994368"/>
            <a:chExt cx="3572043" cy="4458968"/>
          </a:xfrm>
        </p:grpSpPr>
        <p:sp>
          <p:nvSpPr>
            <p:cNvPr id="4" name="任意多边形 19"/>
            <p:cNvSpPr/>
            <p:nvPr/>
          </p:nvSpPr>
          <p:spPr>
            <a:xfrm>
              <a:off x="1438508" y="1994368"/>
              <a:ext cx="3572043" cy="4458968"/>
            </a:xfrm>
            <a:custGeom>
              <a:avLst/>
              <a:gdLst>
                <a:gd name="connsiteX0" fmla="*/ 1743740 w 3742661"/>
                <a:gd name="connsiteY0" fmla="*/ 4476307 h 4476307"/>
                <a:gd name="connsiteX1" fmla="*/ 1796903 w 3742661"/>
                <a:gd name="connsiteY1" fmla="*/ 3785190 h 4476307"/>
                <a:gd name="connsiteX2" fmla="*/ 1307805 w 3742661"/>
                <a:gd name="connsiteY2" fmla="*/ 3381153 h 4476307"/>
                <a:gd name="connsiteX3" fmla="*/ 31898 w 3742661"/>
                <a:gd name="connsiteY3" fmla="*/ 2945218 h 4476307"/>
                <a:gd name="connsiteX4" fmla="*/ 1127052 w 3742661"/>
                <a:gd name="connsiteY4" fmla="*/ 3242930 h 4476307"/>
                <a:gd name="connsiteX5" fmla="*/ 393405 w 3742661"/>
                <a:gd name="connsiteY5" fmla="*/ 2456121 h 4476307"/>
                <a:gd name="connsiteX6" fmla="*/ 1775638 w 3742661"/>
                <a:gd name="connsiteY6" fmla="*/ 3519376 h 4476307"/>
                <a:gd name="connsiteX7" fmla="*/ 1679945 w 3742661"/>
                <a:gd name="connsiteY7" fmla="*/ 2392325 h 4476307"/>
                <a:gd name="connsiteX8" fmla="*/ 0 w 3742661"/>
                <a:gd name="connsiteY8" fmla="*/ 754911 h 4476307"/>
                <a:gd name="connsiteX9" fmla="*/ 988828 w 3742661"/>
                <a:gd name="connsiteY9" fmla="*/ 1924493 h 4476307"/>
                <a:gd name="connsiteX10" fmla="*/ 1137684 w 3742661"/>
                <a:gd name="connsiteY10" fmla="*/ 861237 h 4476307"/>
                <a:gd name="connsiteX11" fmla="*/ 1222745 w 3742661"/>
                <a:gd name="connsiteY11" fmla="*/ 2062716 h 4476307"/>
                <a:gd name="connsiteX12" fmla="*/ 1690577 w 3742661"/>
                <a:gd name="connsiteY12" fmla="*/ 2190307 h 4476307"/>
                <a:gd name="connsiteX13" fmla="*/ 1956391 w 3742661"/>
                <a:gd name="connsiteY13" fmla="*/ 0 h 4476307"/>
                <a:gd name="connsiteX14" fmla="*/ 2083982 w 3742661"/>
                <a:gd name="connsiteY14" fmla="*/ 978195 h 4476307"/>
                <a:gd name="connsiteX15" fmla="*/ 1881963 w 3742661"/>
                <a:gd name="connsiteY15" fmla="*/ 2232837 h 4476307"/>
                <a:gd name="connsiteX16" fmla="*/ 2041452 w 3742661"/>
                <a:gd name="connsiteY16" fmla="*/ 3030279 h 4476307"/>
                <a:gd name="connsiteX17" fmla="*/ 2647507 w 3742661"/>
                <a:gd name="connsiteY17" fmla="*/ 2519916 h 4476307"/>
                <a:gd name="connsiteX18" fmla="*/ 2849526 w 3742661"/>
                <a:gd name="connsiteY18" fmla="*/ 1307804 h 4476307"/>
                <a:gd name="connsiteX19" fmla="*/ 2838893 w 3742661"/>
                <a:gd name="connsiteY19" fmla="*/ 2371060 h 4476307"/>
                <a:gd name="connsiteX20" fmla="*/ 3742661 w 3742661"/>
                <a:gd name="connsiteY20" fmla="*/ 1148316 h 4476307"/>
                <a:gd name="connsiteX21" fmla="*/ 2222205 w 3742661"/>
                <a:gd name="connsiteY21" fmla="*/ 3370521 h 4476307"/>
                <a:gd name="connsiteX22" fmla="*/ 2169042 w 3742661"/>
                <a:gd name="connsiteY22" fmla="*/ 3817088 h 4476307"/>
                <a:gd name="connsiteX23" fmla="*/ 3317358 w 3742661"/>
                <a:gd name="connsiteY23" fmla="*/ 3094074 h 4476307"/>
                <a:gd name="connsiteX24" fmla="*/ 2190307 w 3742661"/>
                <a:gd name="connsiteY24" fmla="*/ 4051004 h 4476307"/>
                <a:gd name="connsiteX25" fmla="*/ 2232838 w 3742661"/>
                <a:gd name="connsiteY25" fmla="*/ 4476307 h 4476307"/>
                <a:gd name="connsiteX26" fmla="*/ 1743740 w 3742661"/>
                <a:gd name="connsiteY26" fmla="*/ 4476307 h 4476307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0307 w 3742661"/>
                <a:gd name="connsiteY24" fmla="*/ 4051004 h 4492350"/>
                <a:gd name="connsiteX25" fmla="*/ 2232838 w 3742661"/>
                <a:gd name="connsiteY25" fmla="*/ 4476307 h 4492350"/>
                <a:gd name="connsiteX26" fmla="*/ 1743740 w 3742661"/>
                <a:gd name="connsiteY26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0307 w 3742661"/>
                <a:gd name="connsiteY24" fmla="*/ 4051004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0307 w 3742661"/>
                <a:gd name="connsiteY24" fmla="*/ 4051004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0307 w 3742661"/>
                <a:gd name="connsiteY24" fmla="*/ 4051004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0307 w 3742661"/>
                <a:gd name="connsiteY24" fmla="*/ 4051004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41452 w 3742661"/>
                <a:gd name="connsiteY16" fmla="*/ 3030279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849526 w 3742661"/>
                <a:gd name="connsiteY18" fmla="*/ 1307804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38893 w 3742661"/>
                <a:gd name="connsiteY19" fmla="*/ 2371060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06809 w 3742661"/>
                <a:gd name="connsiteY19" fmla="*/ 2383091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06809 w 3742661"/>
                <a:gd name="connsiteY19" fmla="*/ 2383091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06809 w 3742661"/>
                <a:gd name="connsiteY19" fmla="*/ 2383091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06809 w 3742661"/>
                <a:gd name="connsiteY19" fmla="*/ 2383091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42661"/>
                <a:gd name="connsiteY0" fmla="*/ 4492350 h 4492350"/>
                <a:gd name="connsiteX1" fmla="*/ 1796903 w 3742661"/>
                <a:gd name="connsiteY1" fmla="*/ 3785190 h 4492350"/>
                <a:gd name="connsiteX2" fmla="*/ 1307805 w 3742661"/>
                <a:gd name="connsiteY2" fmla="*/ 3381153 h 4492350"/>
                <a:gd name="connsiteX3" fmla="*/ 31898 w 3742661"/>
                <a:gd name="connsiteY3" fmla="*/ 2945218 h 4492350"/>
                <a:gd name="connsiteX4" fmla="*/ 1127052 w 3742661"/>
                <a:gd name="connsiteY4" fmla="*/ 3242930 h 4492350"/>
                <a:gd name="connsiteX5" fmla="*/ 393405 w 3742661"/>
                <a:gd name="connsiteY5" fmla="*/ 2456121 h 4492350"/>
                <a:gd name="connsiteX6" fmla="*/ 1775638 w 3742661"/>
                <a:gd name="connsiteY6" fmla="*/ 3519376 h 4492350"/>
                <a:gd name="connsiteX7" fmla="*/ 1679945 w 3742661"/>
                <a:gd name="connsiteY7" fmla="*/ 2392325 h 4492350"/>
                <a:gd name="connsiteX8" fmla="*/ 0 w 3742661"/>
                <a:gd name="connsiteY8" fmla="*/ 754911 h 4492350"/>
                <a:gd name="connsiteX9" fmla="*/ 988828 w 3742661"/>
                <a:gd name="connsiteY9" fmla="*/ 1924493 h 4492350"/>
                <a:gd name="connsiteX10" fmla="*/ 1137684 w 3742661"/>
                <a:gd name="connsiteY10" fmla="*/ 861237 h 4492350"/>
                <a:gd name="connsiteX11" fmla="*/ 1222745 w 3742661"/>
                <a:gd name="connsiteY11" fmla="*/ 2062716 h 4492350"/>
                <a:gd name="connsiteX12" fmla="*/ 1690577 w 3742661"/>
                <a:gd name="connsiteY12" fmla="*/ 2190307 h 4492350"/>
                <a:gd name="connsiteX13" fmla="*/ 1956391 w 3742661"/>
                <a:gd name="connsiteY13" fmla="*/ 0 h 4492350"/>
                <a:gd name="connsiteX14" fmla="*/ 2083982 w 3742661"/>
                <a:gd name="connsiteY14" fmla="*/ 978195 h 4492350"/>
                <a:gd name="connsiteX15" fmla="*/ 1881963 w 3742661"/>
                <a:gd name="connsiteY15" fmla="*/ 2232837 h 4492350"/>
                <a:gd name="connsiteX16" fmla="*/ 2057494 w 3742661"/>
                <a:gd name="connsiteY16" fmla="*/ 3046321 h 4492350"/>
                <a:gd name="connsiteX17" fmla="*/ 2647507 w 3742661"/>
                <a:gd name="connsiteY17" fmla="*/ 2519916 h 4492350"/>
                <a:gd name="connsiteX18" fmla="*/ 2913694 w 3742661"/>
                <a:gd name="connsiteY18" fmla="*/ 1291762 h 4492350"/>
                <a:gd name="connsiteX19" fmla="*/ 2806809 w 3742661"/>
                <a:gd name="connsiteY19" fmla="*/ 2383091 h 4492350"/>
                <a:gd name="connsiteX20" fmla="*/ 3742661 w 3742661"/>
                <a:gd name="connsiteY20" fmla="*/ 1148316 h 4492350"/>
                <a:gd name="connsiteX21" fmla="*/ 2222205 w 3742661"/>
                <a:gd name="connsiteY21" fmla="*/ 3370521 h 4492350"/>
                <a:gd name="connsiteX22" fmla="*/ 2169042 w 3742661"/>
                <a:gd name="connsiteY22" fmla="*/ 3817088 h 4492350"/>
                <a:gd name="connsiteX23" fmla="*/ 3317358 w 3742661"/>
                <a:gd name="connsiteY23" fmla="*/ 3094074 h 4492350"/>
                <a:gd name="connsiteX24" fmla="*/ 2194317 w 3742661"/>
                <a:gd name="connsiteY24" fmla="*/ 4030951 h 4492350"/>
                <a:gd name="connsiteX25" fmla="*/ 2232838 w 3742661"/>
                <a:gd name="connsiteY25" fmla="*/ 4476307 h 4492350"/>
                <a:gd name="connsiteX26" fmla="*/ 2218194 w 3742661"/>
                <a:gd name="connsiteY26" fmla="*/ 4491415 h 4492350"/>
                <a:gd name="connsiteX27" fmla="*/ 1743740 w 3742661"/>
                <a:gd name="connsiteY27" fmla="*/ 4492350 h 4492350"/>
                <a:gd name="connsiteX0" fmla="*/ 1743740 w 3718598"/>
                <a:gd name="connsiteY0" fmla="*/ 4492350 h 4492350"/>
                <a:gd name="connsiteX1" fmla="*/ 1796903 w 3718598"/>
                <a:gd name="connsiteY1" fmla="*/ 3785190 h 4492350"/>
                <a:gd name="connsiteX2" fmla="*/ 1307805 w 3718598"/>
                <a:gd name="connsiteY2" fmla="*/ 3381153 h 4492350"/>
                <a:gd name="connsiteX3" fmla="*/ 31898 w 3718598"/>
                <a:gd name="connsiteY3" fmla="*/ 2945218 h 4492350"/>
                <a:gd name="connsiteX4" fmla="*/ 1127052 w 3718598"/>
                <a:gd name="connsiteY4" fmla="*/ 3242930 h 4492350"/>
                <a:gd name="connsiteX5" fmla="*/ 393405 w 3718598"/>
                <a:gd name="connsiteY5" fmla="*/ 2456121 h 4492350"/>
                <a:gd name="connsiteX6" fmla="*/ 1775638 w 3718598"/>
                <a:gd name="connsiteY6" fmla="*/ 3519376 h 4492350"/>
                <a:gd name="connsiteX7" fmla="*/ 1679945 w 3718598"/>
                <a:gd name="connsiteY7" fmla="*/ 2392325 h 4492350"/>
                <a:gd name="connsiteX8" fmla="*/ 0 w 3718598"/>
                <a:gd name="connsiteY8" fmla="*/ 754911 h 4492350"/>
                <a:gd name="connsiteX9" fmla="*/ 988828 w 3718598"/>
                <a:gd name="connsiteY9" fmla="*/ 1924493 h 4492350"/>
                <a:gd name="connsiteX10" fmla="*/ 1137684 w 3718598"/>
                <a:gd name="connsiteY10" fmla="*/ 861237 h 4492350"/>
                <a:gd name="connsiteX11" fmla="*/ 1222745 w 3718598"/>
                <a:gd name="connsiteY11" fmla="*/ 2062716 h 4492350"/>
                <a:gd name="connsiteX12" fmla="*/ 1690577 w 3718598"/>
                <a:gd name="connsiteY12" fmla="*/ 2190307 h 4492350"/>
                <a:gd name="connsiteX13" fmla="*/ 1956391 w 3718598"/>
                <a:gd name="connsiteY13" fmla="*/ 0 h 4492350"/>
                <a:gd name="connsiteX14" fmla="*/ 2083982 w 3718598"/>
                <a:gd name="connsiteY14" fmla="*/ 978195 h 4492350"/>
                <a:gd name="connsiteX15" fmla="*/ 1881963 w 3718598"/>
                <a:gd name="connsiteY15" fmla="*/ 2232837 h 4492350"/>
                <a:gd name="connsiteX16" fmla="*/ 2057494 w 3718598"/>
                <a:gd name="connsiteY16" fmla="*/ 3046321 h 4492350"/>
                <a:gd name="connsiteX17" fmla="*/ 2647507 w 3718598"/>
                <a:gd name="connsiteY17" fmla="*/ 2519916 h 4492350"/>
                <a:gd name="connsiteX18" fmla="*/ 2913694 w 3718598"/>
                <a:gd name="connsiteY18" fmla="*/ 1291762 h 4492350"/>
                <a:gd name="connsiteX19" fmla="*/ 2806809 w 3718598"/>
                <a:gd name="connsiteY19" fmla="*/ 2383091 h 4492350"/>
                <a:gd name="connsiteX20" fmla="*/ 3718598 w 3718598"/>
                <a:gd name="connsiteY20" fmla="*/ 1120242 h 4492350"/>
                <a:gd name="connsiteX21" fmla="*/ 2222205 w 3718598"/>
                <a:gd name="connsiteY21" fmla="*/ 3370521 h 4492350"/>
                <a:gd name="connsiteX22" fmla="*/ 2169042 w 3718598"/>
                <a:gd name="connsiteY22" fmla="*/ 3817088 h 4492350"/>
                <a:gd name="connsiteX23" fmla="*/ 3317358 w 3718598"/>
                <a:gd name="connsiteY23" fmla="*/ 3094074 h 4492350"/>
                <a:gd name="connsiteX24" fmla="*/ 2194317 w 3718598"/>
                <a:gd name="connsiteY24" fmla="*/ 4030951 h 4492350"/>
                <a:gd name="connsiteX25" fmla="*/ 2232838 w 3718598"/>
                <a:gd name="connsiteY25" fmla="*/ 4476307 h 4492350"/>
                <a:gd name="connsiteX26" fmla="*/ 2218194 w 3718598"/>
                <a:gd name="connsiteY26" fmla="*/ 4491415 h 4492350"/>
                <a:gd name="connsiteX27" fmla="*/ 1743740 w 3718598"/>
                <a:gd name="connsiteY27" fmla="*/ 4492350 h 4492350"/>
                <a:gd name="connsiteX0" fmla="*/ 1743740 w 3718598"/>
                <a:gd name="connsiteY0" fmla="*/ 4492350 h 4492350"/>
                <a:gd name="connsiteX1" fmla="*/ 1796903 w 3718598"/>
                <a:gd name="connsiteY1" fmla="*/ 3785190 h 4492350"/>
                <a:gd name="connsiteX2" fmla="*/ 1307805 w 3718598"/>
                <a:gd name="connsiteY2" fmla="*/ 3381153 h 4492350"/>
                <a:gd name="connsiteX3" fmla="*/ 31898 w 3718598"/>
                <a:gd name="connsiteY3" fmla="*/ 2945218 h 4492350"/>
                <a:gd name="connsiteX4" fmla="*/ 1127052 w 3718598"/>
                <a:gd name="connsiteY4" fmla="*/ 3242930 h 4492350"/>
                <a:gd name="connsiteX5" fmla="*/ 393405 w 3718598"/>
                <a:gd name="connsiteY5" fmla="*/ 2456121 h 4492350"/>
                <a:gd name="connsiteX6" fmla="*/ 1775638 w 3718598"/>
                <a:gd name="connsiteY6" fmla="*/ 3519376 h 4492350"/>
                <a:gd name="connsiteX7" fmla="*/ 1679945 w 3718598"/>
                <a:gd name="connsiteY7" fmla="*/ 2392325 h 4492350"/>
                <a:gd name="connsiteX8" fmla="*/ 0 w 3718598"/>
                <a:gd name="connsiteY8" fmla="*/ 754911 h 4492350"/>
                <a:gd name="connsiteX9" fmla="*/ 988828 w 3718598"/>
                <a:gd name="connsiteY9" fmla="*/ 1924493 h 4492350"/>
                <a:gd name="connsiteX10" fmla="*/ 1137684 w 3718598"/>
                <a:gd name="connsiteY10" fmla="*/ 861237 h 4492350"/>
                <a:gd name="connsiteX11" fmla="*/ 1222745 w 3718598"/>
                <a:gd name="connsiteY11" fmla="*/ 2062716 h 4492350"/>
                <a:gd name="connsiteX12" fmla="*/ 1690577 w 3718598"/>
                <a:gd name="connsiteY12" fmla="*/ 2190307 h 4492350"/>
                <a:gd name="connsiteX13" fmla="*/ 1956391 w 3718598"/>
                <a:gd name="connsiteY13" fmla="*/ 0 h 4492350"/>
                <a:gd name="connsiteX14" fmla="*/ 2083982 w 3718598"/>
                <a:gd name="connsiteY14" fmla="*/ 978195 h 4492350"/>
                <a:gd name="connsiteX15" fmla="*/ 1881963 w 3718598"/>
                <a:gd name="connsiteY15" fmla="*/ 2232837 h 4492350"/>
                <a:gd name="connsiteX16" fmla="*/ 2057494 w 3718598"/>
                <a:gd name="connsiteY16" fmla="*/ 3046321 h 4492350"/>
                <a:gd name="connsiteX17" fmla="*/ 2647507 w 3718598"/>
                <a:gd name="connsiteY17" fmla="*/ 2519916 h 4492350"/>
                <a:gd name="connsiteX18" fmla="*/ 2913694 w 3718598"/>
                <a:gd name="connsiteY18" fmla="*/ 1291762 h 4492350"/>
                <a:gd name="connsiteX19" fmla="*/ 2806809 w 3718598"/>
                <a:gd name="connsiteY19" fmla="*/ 2383091 h 4492350"/>
                <a:gd name="connsiteX20" fmla="*/ 3718598 w 3718598"/>
                <a:gd name="connsiteY20" fmla="*/ 1120242 h 4492350"/>
                <a:gd name="connsiteX21" fmla="*/ 2222205 w 3718598"/>
                <a:gd name="connsiteY21" fmla="*/ 3370521 h 4492350"/>
                <a:gd name="connsiteX22" fmla="*/ 2169042 w 3718598"/>
                <a:gd name="connsiteY22" fmla="*/ 3817088 h 4492350"/>
                <a:gd name="connsiteX23" fmla="*/ 3317358 w 3718598"/>
                <a:gd name="connsiteY23" fmla="*/ 3094074 h 4492350"/>
                <a:gd name="connsiteX24" fmla="*/ 2194317 w 3718598"/>
                <a:gd name="connsiteY24" fmla="*/ 4030951 h 4492350"/>
                <a:gd name="connsiteX25" fmla="*/ 2232838 w 3718598"/>
                <a:gd name="connsiteY25" fmla="*/ 4476307 h 4492350"/>
                <a:gd name="connsiteX26" fmla="*/ 2218194 w 3718598"/>
                <a:gd name="connsiteY26" fmla="*/ 4491415 h 4492350"/>
                <a:gd name="connsiteX27" fmla="*/ 1743740 w 3718598"/>
                <a:gd name="connsiteY27" fmla="*/ 4492350 h 4492350"/>
                <a:gd name="connsiteX0" fmla="*/ 1743740 w 3718598"/>
                <a:gd name="connsiteY0" fmla="*/ 4492350 h 4492350"/>
                <a:gd name="connsiteX1" fmla="*/ 1796903 w 3718598"/>
                <a:gd name="connsiteY1" fmla="*/ 3785190 h 4492350"/>
                <a:gd name="connsiteX2" fmla="*/ 1307805 w 3718598"/>
                <a:gd name="connsiteY2" fmla="*/ 3381153 h 4492350"/>
                <a:gd name="connsiteX3" fmla="*/ 31898 w 3718598"/>
                <a:gd name="connsiteY3" fmla="*/ 2945218 h 4492350"/>
                <a:gd name="connsiteX4" fmla="*/ 1127052 w 3718598"/>
                <a:gd name="connsiteY4" fmla="*/ 3242930 h 4492350"/>
                <a:gd name="connsiteX5" fmla="*/ 393405 w 3718598"/>
                <a:gd name="connsiteY5" fmla="*/ 2456121 h 4492350"/>
                <a:gd name="connsiteX6" fmla="*/ 1775638 w 3718598"/>
                <a:gd name="connsiteY6" fmla="*/ 3519376 h 4492350"/>
                <a:gd name="connsiteX7" fmla="*/ 1679945 w 3718598"/>
                <a:gd name="connsiteY7" fmla="*/ 2392325 h 4492350"/>
                <a:gd name="connsiteX8" fmla="*/ 0 w 3718598"/>
                <a:gd name="connsiteY8" fmla="*/ 754911 h 4492350"/>
                <a:gd name="connsiteX9" fmla="*/ 988828 w 3718598"/>
                <a:gd name="connsiteY9" fmla="*/ 1924493 h 4492350"/>
                <a:gd name="connsiteX10" fmla="*/ 1137684 w 3718598"/>
                <a:gd name="connsiteY10" fmla="*/ 861237 h 4492350"/>
                <a:gd name="connsiteX11" fmla="*/ 1222745 w 3718598"/>
                <a:gd name="connsiteY11" fmla="*/ 2062716 h 4492350"/>
                <a:gd name="connsiteX12" fmla="*/ 1690577 w 3718598"/>
                <a:gd name="connsiteY12" fmla="*/ 2190307 h 4492350"/>
                <a:gd name="connsiteX13" fmla="*/ 1956391 w 3718598"/>
                <a:gd name="connsiteY13" fmla="*/ 0 h 4492350"/>
                <a:gd name="connsiteX14" fmla="*/ 2083982 w 3718598"/>
                <a:gd name="connsiteY14" fmla="*/ 978195 h 4492350"/>
                <a:gd name="connsiteX15" fmla="*/ 1881963 w 3718598"/>
                <a:gd name="connsiteY15" fmla="*/ 2232837 h 4492350"/>
                <a:gd name="connsiteX16" fmla="*/ 2057494 w 3718598"/>
                <a:gd name="connsiteY16" fmla="*/ 3046321 h 4492350"/>
                <a:gd name="connsiteX17" fmla="*/ 2647507 w 3718598"/>
                <a:gd name="connsiteY17" fmla="*/ 2519916 h 4492350"/>
                <a:gd name="connsiteX18" fmla="*/ 2913694 w 3718598"/>
                <a:gd name="connsiteY18" fmla="*/ 1291762 h 4492350"/>
                <a:gd name="connsiteX19" fmla="*/ 2806809 w 3718598"/>
                <a:gd name="connsiteY19" fmla="*/ 2383091 h 4492350"/>
                <a:gd name="connsiteX20" fmla="*/ 3718598 w 3718598"/>
                <a:gd name="connsiteY20" fmla="*/ 1120242 h 4492350"/>
                <a:gd name="connsiteX21" fmla="*/ 2222205 w 3718598"/>
                <a:gd name="connsiteY21" fmla="*/ 3370521 h 4492350"/>
                <a:gd name="connsiteX22" fmla="*/ 2169042 w 3718598"/>
                <a:gd name="connsiteY22" fmla="*/ 3817088 h 4492350"/>
                <a:gd name="connsiteX23" fmla="*/ 3317358 w 3718598"/>
                <a:gd name="connsiteY23" fmla="*/ 3094074 h 4492350"/>
                <a:gd name="connsiteX24" fmla="*/ 2194317 w 3718598"/>
                <a:gd name="connsiteY24" fmla="*/ 4030951 h 4492350"/>
                <a:gd name="connsiteX25" fmla="*/ 2232838 w 3718598"/>
                <a:gd name="connsiteY25" fmla="*/ 4476307 h 4492350"/>
                <a:gd name="connsiteX26" fmla="*/ 2218194 w 3718598"/>
                <a:gd name="connsiteY26" fmla="*/ 4491415 h 4492350"/>
                <a:gd name="connsiteX27" fmla="*/ 1743740 w 3718598"/>
                <a:gd name="connsiteY27" fmla="*/ 4492350 h 4492350"/>
                <a:gd name="connsiteX0" fmla="*/ 1743740 w 3718598"/>
                <a:gd name="connsiteY0" fmla="*/ 4492350 h 4492350"/>
                <a:gd name="connsiteX1" fmla="*/ 1796903 w 3718598"/>
                <a:gd name="connsiteY1" fmla="*/ 3785190 h 4492350"/>
                <a:gd name="connsiteX2" fmla="*/ 1307805 w 3718598"/>
                <a:gd name="connsiteY2" fmla="*/ 3381153 h 4492350"/>
                <a:gd name="connsiteX3" fmla="*/ 31898 w 3718598"/>
                <a:gd name="connsiteY3" fmla="*/ 2945218 h 4492350"/>
                <a:gd name="connsiteX4" fmla="*/ 1127052 w 3718598"/>
                <a:gd name="connsiteY4" fmla="*/ 3242930 h 4492350"/>
                <a:gd name="connsiteX5" fmla="*/ 393405 w 3718598"/>
                <a:gd name="connsiteY5" fmla="*/ 2456121 h 4492350"/>
                <a:gd name="connsiteX6" fmla="*/ 1775638 w 3718598"/>
                <a:gd name="connsiteY6" fmla="*/ 3519376 h 4492350"/>
                <a:gd name="connsiteX7" fmla="*/ 1679945 w 3718598"/>
                <a:gd name="connsiteY7" fmla="*/ 2392325 h 4492350"/>
                <a:gd name="connsiteX8" fmla="*/ 0 w 3718598"/>
                <a:gd name="connsiteY8" fmla="*/ 754911 h 4492350"/>
                <a:gd name="connsiteX9" fmla="*/ 988828 w 3718598"/>
                <a:gd name="connsiteY9" fmla="*/ 1924493 h 4492350"/>
                <a:gd name="connsiteX10" fmla="*/ 1137684 w 3718598"/>
                <a:gd name="connsiteY10" fmla="*/ 861237 h 4492350"/>
                <a:gd name="connsiteX11" fmla="*/ 1222745 w 3718598"/>
                <a:gd name="connsiteY11" fmla="*/ 2062716 h 4492350"/>
                <a:gd name="connsiteX12" fmla="*/ 1690577 w 3718598"/>
                <a:gd name="connsiteY12" fmla="*/ 2190307 h 4492350"/>
                <a:gd name="connsiteX13" fmla="*/ 1956391 w 3718598"/>
                <a:gd name="connsiteY13" fmla="*/ 0 h 4492350"/>
                <a:gd name="connsiteX14" fmla="*/ 2083982 w 3718598"/>
                <a:gd name="connsiteY14" fmla="*/ 978195 h 4492350"/>
                <a:gd name="connsiteX15" fmla="*/ 1881963 w 3718598"/>
                <a:gd name="connsiteY15" fmla="*/ 2232837 h 4492350"/>
                <a:gd name="connsiteX16" fmla="*/ 2057494 w 3718598"/>
                <a:gd name="connsiteY16" fmla="*/ 3046321 h 4492350"/>
                <a:gd name="connsiteX17" fmla="*/ 2647507 w 3718598"/>
                <a:gd name="connsiteY17" fmla="*/ 2519916 h 4492350"/>
                <a:gd name="connsiteX18" fmla="*/ 2913694 w 3718598"/>
                <a:gd name="connsiteY18" fmla="*/ 1291762 h 4492350"/>
                <a:gd name="connsiteX19" fmla="*/ 2806809 w 3718598"/>
                <a:gd name="connsiteY19" fmla="*/ 2383091 h 4492350"/>
                <a:gd name="connsiteX20" fmla="*/ 3718598 w 3718598"/>
                <a:gd name="connsiteY20" fmla="*/ 1120242 h 4492350"/>
                <a:gd name="connsiteX21" fmla="*/ 2222205 w 3718598"/>
                <a:gd name="connsiteY21" fmla="*/ 3370521 h 4492350"/>
                <a:gd name="connsiteX22" fmla="*/ 2169042 w 3718598"/>
                <a:gd name="connsiteY22" fmla="*/ 3817088 h 4492350"/>
                <a:gd name="connsiteX23" fmla="*/ 3317358 w 3718598"/>
                <a:gd name="connsiteY23" fmla="*/ 3094074 h 4492350"/>
                <a:gd name="connsiteX24" fmla="*/ 2194317 w 3718598"/>
                <a:gd name="connsiteY24" fmla="*/ 4030951 h 4492350"/>
                <a:gd name="connsiteX25" fmla="*/ 2232838 w 3718598"/>
                <a:gd name="connsiteY25" fmla="*/ 4476307 h 4492350"/>
                <a:gd name="connsiteX26" fmla="*/ 2218194 w 3718598"/>
                <a:gd name="connsiteY26" fmla="*/ 4491415 h 4492350"/>
                <a:gd name="connsiteX27" fmla="*/ 1743740 w 3718598"/>
                <a:gd name="connsiteY27" fmla="*/ 4492350 h 4492350"/>
                <a:gd name="connsiteX0" fmla="*/ 1743740 w 3718598"/>
                <a:gd name="connsiteY0" fmla="*/ 4492350 h 4492350"/>
                <a:gd name="connsiteX1" fmla="*/ 1796903 w 3718598"/>
                <a:gd name="connsiteY1" fmla="*/ 3785190 h 4492350"/>
                <a:gd name="connsiteX2" fmla="*/ 1307805 w 3718598"/>
                <a:gd name="connsiteY2" fmla="*/ 3381153 h 4492350"/>
                <a:gd name="connsiteX3" fmla="*/ 31898 w 3718598"/>
                <a:gd name="connsiteY3" fmla="*/ 2945218 h 4492350"/>
                <a:gd name="connsiteX4" fmla="*/ 1127052 w 3718598"/>
                <a:gd name="connsiteY4" fmla="*/ 3242930 h 4492350"/>
                <a:gd name="connsiteX5" fmla="*/ 393405 w 3718598"/>
                <a:gd name="connsiteY5" fmla="*/ 2456121 h 4492350"/>
                <a:gd name="connsiteX6" fmla="*/ 1775638 w 3718598"/>
                <a:gd name="connsiteY6" fmla="*/ 3519376 h 4492350"/>
                <a:gd name="connsiteX7" fmla="*/ 1679945 w 3718598"/>
                <a:gd name="connsiteY7" fmla="*/ 2392325 h 4492350"/>
                <a:gd name="connsiteX8" fmla="*/ 0 w 3718598"/>
                <a:gd name="connsiteY8" fmla="*/ 754911 h 4492350"/>
                <a:gd name="connsiteX9" fmla="*/ 988828 w 3718598"/>
                <a:gd name="connsiteY9" fmla="*/ 1924493 h 4492350"/>
                <a:gd name="connsiteX10" fmla="*/ 1137684 w 3718598"/>
                <a:gd name="connsiteY10" fmla="*/ 861237 h 4492350"/>
                <a:gd name="connsiteX11" fmla="*/ 1222745 w 3718598"/>
                <a:gd name="connsiteY11" fmla="*/ 2062716 h 4492350"/>
                <a:gd name="connsiteX12" fmla="*/ 1690577 w 3718598"/>
                <a:gd name="connsiteY12" fmla="*/ 2190307 h 4492350"/>
                <a:gd name="connsiteX13" fmla="*/ 1956391 w 3718598"/>
                <a:gd name="connsiteY13" fmla="*/ 0 h 4492350"/>
                <a:gd name="connsiteX14" fmla="*/ 2083982 w 3718598"/>
                <a:gd name="connsiteY14" fmla="*/ 978195 h 4492350"/>
                <a:gd name="connsiteX15" fmla="*/ 1881963 w 3718598"/>
                <a:gd name="connsiteY15" fmla="*/ 2232837 h 4492350"/>
                <a:gd name="connsiteX16" fmla="*/ 2057494 w 3718598"/>
                <a:gd name="connsiteY16" fmla="*/ 3046321 h 4492350"/>
                <a:gd name="connsiteX17" fmla="*/ 2647507 w 3718598"/>
                <a:gd name="connsiteY17" fmla="*/ 2519916 h 4492350"/>
                <a:gd name="connsiteX18" fmla="*/ 2913694 w 3718598"/>
                <a:gd name="connsiteY18" fmla="*/ 1291762 h 4492350"/>
                <a:gd name="connsiteX19" fmla="*/ 2806809 w 3718598"/>
                <a:gd name="connsiteY19" fmla="*/ 2383091 h 4492350"/>
                <a:gd name="connsiteX20" fmla="*/ 3718598 w 3718598"/>
                <a:gd name="connsiteY20" fmla="*/ 1120242 h 4492350"/>
                <a:gd name="connsiteX21" fmla="*/ 2222205 w 3718598"/>
                <a:gd name="connsiteY21" fmla="*/ 3370521 h 4492350"/>
                <a:gd name="connsiteX22" fmla="*/ 2169042 w 3718598"/>
                <a:gd name="connsiteY22" fmla="*/ 3817088 h 4492350"/>
                <a:gd name="connsiteX23" fmla="*/ 3317358 w 3718598"/>
                <a:gd name="connsiteY23" fmla="*/ 3094074 h 4492350"/>
                <a:gd name="connsiteX24" fmla="*/ 2194317 w 3718598"/>
                <a:gd name="connsiteY24" fmla="*/ 4030951 h 4492350"/>
                <a:gd name="connsiteX25" fmla="*/ 2232838 w 3718598"/>
                <a:gd name="connsiteY25" fmla="*/ 4476307 h 4492350"/>
                <a:gd name="connsiteX26" fmla="*/ 2218194 w 3718598"/>
                <a:gd name="connsiteY26" fmla="*/ 4491415 h 4492350"/>
                <a:gd name="connsiteX27" fmla="*/ 1743740 w 3718598"/>
                <a:gd name="connsiteY27" fmla="*/ 4492350 h 4492350"/>
                <a:gd name="connsiteX0" fmla="*/ 1743740 w 3718598"/>
                <a:gd name="connsiteY0" fmla="*/ 4492350 h 4492350"/>
                <a:gd name="connsiteX1" fmla="*/ 1796903 w 3718598"/>
                <a:gd name="connsiteY1" fmla="*/ 3785190 h 4492350"/>
                <a:gd name="connsiteX2" fmla="*/ 1307805 w 3718598"/>
                <a:gd name="connsiteY2" fmla="*/ 3381153 h 4492350"/>
                <a:gd name="connsiteX3" fmla="*/ 31898 w 3718598"/>
                <a:gd name="connsiteY3" fmla="*/ 2945218 h 4492350"/>
                <a:gd name="connsiteX4" fmla="*/ 1127052 w 3718598"/>
                <a:gd name="connsiteY4" fmla="*/ 3242930 h 4492350"/>
                <a:gd name="connsiteX5" fmla="*/ 393405 w 3718598"/>
                <a:gd name="connsiteY5" fmla="*/ 2456121 h 4492350"/>
                <a:gd name="connsiteX6" fmla="*/ 1775638 w 3718598"/>
                <a:gd name="connsiteY6" fmla="*/ 3519376 h 4492350"/>
                <a:gd name="connsiteX7" fmla="*/ 1679945 w 3718598"/>
                <a:gd name="connsiteY7" fmla="*/ 2392325 h 4492350"/>
                <a:gd name="connsiteX8" fmla="*/ 0 w 3718598"/>
                <a:gd name="connsiteY8" fmla="*/ 754911 h 4492350"/>
                <a:gd name="connsiteX9" fmla="*/ 988828 w 3718598"/>
                <a:gd name="connsiteY9" fmla="*/ 1924493 h 4492350"/>
                <a:gd name="connsiteX10" fmla="*/ 1137684 w 3718598"/>
                <a:gd name="connsiteY10" fmla="*/ 861237 h 4492350"/>
                <a:gd name="connsiteX11" fmla="*/ 1222745 w 3718598"/>
                <a:gd name="connsiteY11" fmla="*/ 2062716 h 4492350"/>
                <a:gd name="connsiteX12" fmla="*/ 1690577 w 3718598"/>
                <a:gd name="connsiteY12" fmla="*/ 2190307 h 4492350"/>
                <a:gd name="connsiteX13" fmla="*/ 1956391 w 3718598"/>
                <a:gd name="connsiteY13" fmla="*/ 0 h 4492350"/>
                <a:gd name="connsiteX14" fmla="*/ 2083982 w 3718598"/>
                <a:gd name="connsiteY14" fmla="*/ 978195 h 4492350"/>
                <a:gd name="connsiteX15" fmla="*/ 1881963 w 3718598"/>
                <a:gd name="connsiteY15" fmla="*/ 2232837 h 4492350"/>
                <a:gd name="connsiteX16" fmla="*/ 2057494 w 3718598"/>
                <a:gd name="connsiteY16" fmla="*/ 3046321 h 4492350"/>
                <a:gd name="connsiteX17" fmla="*/ 2647507 w 3718598"/>
                <a:gd name="connsiteY17" fmla="*/ 2519916 h 4492350"/>
                <a:gd name="connsiteX18" fmla="*/ 2913694 w 3718598"/>
                <a:gd name="connsiteY18" fmla="*/ 1291762 h 4492350"/>
                <a:gd name="connsiteX19" fmla="*/ 2806809 w 3718598"/>
                <a:gd name="connsiteY19" fmla="*/ 2383091 h 4492350"/>
                <a:gd name="connsiteX20" fmla="*/ 3718598 w 3718598"/>
                <a:gd name="connsiteY20" fmla="*/ 1120242 h 4492350"/>
                <a:gd name="connsiteX21" fmla="*/ 2222205 w 3718598"/>
                <a:gd name="connsiteY21" fmla="*/ 3370521 h 4492350"/>
                <a:gd name="connsiteX22" fmla="*/ 2169042 w 3718598"/>
                <a:gd name="connsiteY22" fmla="*/ 3817088 h 4492350"/>
                <a:gd name="connsiteX23" fmla="*/ 3317358 w 3718598"/>
                <a:gd name="connsiteY23" fmla="*/ 3094074 h 4492350"/>
                <a:gd name="connsiteX24" fmla="*/ 2194317 w 3718598"/>
                <a:gd name="connsiteY24" fmla="*/ 4030951 h 4492350"/>
                <a:gd name="connsiteX25" fmla="*/ 2232838 w 3718598"/>
                <a:gd name="connsiteY25" fmla="*/ 4476307 h 4492350"/>
                <a:gd name="connsiteX26" fmla="*/ 2218194 w 3718598"/>
                <a:gd name="connsiteY26" fmla="*/ 4491415 h 4492350"/>
                <a:gd name="connsiteX27" fmla="*/ 1743740 w 3718598"/>
                <a:gd name="connsiteY27" fmla="*/ 4492350 h 4492350"/>
                <a:gd name="connsiteX0" fmla="*/ 1743740 w 3718598"/>
                <a:gd name="connsiteY0" fmla="*/ 4492350 h 4492350"/>
                <a:gd name="connsiteX1" fmla="*/ 1796903 w 3718598"/>
                <a:gd name="connsiteY1" fmla="*/ 3785190 h 4492350"/>
                <a:gd name="connsiteX2" fmla="*/ 1307805 w 3718598"/>
                <a:gd name="connsiteY2" fmla="*/ 3381153 h 4492350"/>
                <a:gd name="connsiteX3" fmla="*/ 31898 w 3718598"/>
                <a:gd name="connsiteY3" fmla="*/ 2945218 h 4492350"/>
                <a:gd name="connsiteX4" fmla="*/ 1127052 w 3718598"/>
                <a:gd name="connsiteY4" fmla="*/ 3242930 h 4492350"/>
                <a:gd name="connsiteX5" fmla="*/ 393405 w 3718598"/>
                <a:gd name="connsiteY5" fmla="*/ 2456121 h 4492350"/>
                <a:gd name="connsiteX6" fmla="*/ 1775638 w 3718598"/>
                <a:gd name="connsiteY6" fmla="*/ 3519376 h 4492350"/>
                <a:gd name="connsiteX7" fmla="*/ 1679945 w 3718598"/>
                <a:gd name="connsiteY7" fmla="*/ 2392325 h 4492350"/>
                <a:gd name="connsiteX8" fmla="*/ 0 w 3718598"/>
                <a:gd name="connsiteY8" fmla="*/ 754911 h 4492350"/>
                <a:gd name="connsiteX9" fmla="*/ 988828 w 3718598"/>
                <a:gd name="connsiteY9" fmla="*/ 1924493 h 4492350"/>
                <a:gd name="connsiteX10" fmla="*/ 1137684 w 3718598"/>
                <a:gd name="connsiteY10" fmla="*/ 861237 h 4492350"/>
                <a:gd name="connsiteX11" fmla="*/ 1222745 w 3718598"/>
                <a:gd name="connsiteY11" fmla="*/ 2062716 h 4492350"/>
                <a:gd name="connsiteX12" fmla="*/ 1690577 w 3718598"/>
                <a:gd name="connsiteY12" fmla="*/ 2190307 h 4492350"/>
                <a:gd name="connsiteX13" fmla="*/ 1956391 w 3718598"/>
                <a:gd name="connsiteY13" fmla="*/ 0 h 4492350"/>
                <a:gd name="connsiteX14" fmla="*/ 2083982 w 3718598"/>
                <a:gd name="connsiteY14" fmla="*/ 978195 h 4492350"/>
                <a:gd name="connsiteX15" fmla="*/ 1881963 w 3718598"/>
                <a:gd name="connsiteY15" fmla="*/ 2232837 h 4492350"/>
                <a:gd name="connsiteX16" fmla="*/ 2057494 w 3718598"/>
                <a:gd name="connsiteY16" fmla="*/ 3046321 h 4492350"/>
                <a:gd name="connsiteX17" fmla="*/ 2647507 w 3718598"/>
                <a:gd name="connsiteY17" fmla="*/ 2519916 h 4492350"/>
                <a:gd name="connsiteX18" fmla="*/ 2913694 w 3718598"/>
                <a:gd name="connsiteY18" fmla="*/ 1291762 h 4492350"/>
                <a:gd name="connsiteX19" fmla="*/ 2806809 w 3718598"/>
                <a:gd name="connsiteY19" fmla="*/ 2383091 h 4492350"/>
                <a:gd name="connsiteX20" fmla="*/ 3718598 w 3718598"/>
                <a:gd name="connsiteY20" fmla="*/ 1120242 h 4492350"/>
                <a:gd name="connsiteX21" fmla="*/ 2222205 w 3718598"/>
                <a:gd name="connsiteY21" fmla="*/ 3370521 h 4492350"/>
                <a:gd name="connsiteX22" fmla="*/ 2169042 w 3718598"/>
                <a:gd name="connsiteY22" fmla="*/ 3817088 h 4492350"/>
                <a:gd name="connsiteX23" fmla="*/ 3317358 w 3718598"/>
                <a:gd name="connsiteY23" fmla="*/ 3094074 h 4492350"/>
                <a:gd name="connsiteX24" fmla="*/ 2194317 w 3718598"/>
                <a:gd name="connsiteY24" fmla="*/ 4030951 h 4492350"/>
                <a:gd name="connsiteX25" fmla="*/ 2232838 w 3718598"/>
                <a:gd name="connsiteY25" fmla="*/ 4476307 h 4492350"/>
                <a:gd name="connsiteX26" fmla="*/ 2218194 w 3718598"/>
                <a:gd name="connsiteY26" fmla="*/ 4491415 h 4492350"/>
                <a:gd name="connsiteX27" fmla="*/ 1743740 w 3718598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83982 w 3694535"/>
                <a:gd name="connsiteY14" fmla="*/ 978195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232837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523651 h 4523651"/>
                <a:gd name="connsiteX1" fmla="*/ 1796903 w 3694535"/>
                <a:gd name="connsiteY1" fmla="*/ 3816491 h 4523651"/>
                <a:gd name="connsiteX2" fmla="*/ 1307805 w 3694535"/>
                <a:gd name="connsiteY2" fmla="*/ 3412454 h 4523651"/>
                <a:gd name="connsiteX3" fmla="*/ 31898 w 3694535"/>
                <a:gd name="connsiteY3" fmla="*/ 2976519 h 4523651"/>
                <a:gd name="connsiteX4" fmla="*/ 1127052 w 3694535"/>
                <a:gd name="connsiteY4" fmla="*/ 3274231 h 4523651"/>
                <a:gd name="connsiteX5" fmla="*/ 393405 w 3694535"/>
                <a:gd name="connsiteY5" fmla="*/ 2487422 h 4523651"/>
                <a:gd name="connsiteX6" fmla="*/ 1775638 w 3694535"/>
                <a:gd name="connsiteY6" fmla="*/ 3550677 h 4523651"/>
                <a:gd name="connsiteX7" fmla="*/ 1679945 w 3694535"/>
                <a:gd name="connsiteY7" fmla="*/ 2423626 h 4523651"/>
                <a:gd name="connsiteX8" fmla="*/ 0 w 3694535"/>
                <a:gd name="connsiteY8" fmla="*/ 786212 h 4523651"/>
                <a:gd name="connsiteX9" fmla="*/ 988828 w 3694535"/>
                <a:gd name="connsiteY9" fmla="*/ 1955794 h 4523651"/>
                <a:gd name="connsiteX10" fmla="*/ 1137684 w 3694535"/>
                <a:gd name="connsiteY10" fmla="*/ 892538 h 4523651"/>
                <a:gd name="connsiteX11" fmla="*/ 1222745 w 3694535"/>
                <a:gd name="connsiteY11" fmla="*/ 2094017 h 4523651"/>
                <a:gd name="connsiteX12" fmla="*/ 1690577 w 3694535"/>
                <a:gd name="connsiteY12" fmla="*/ 2221608 h 4523651"/>
                <a:gd name="connsiteX13" fmla="*/ 1956391 w 3694535"/>
                <a:gd name="connsiteY13" fmla="*/ 31301 h 4523651"/>
                <a:gd name="connsiteX14" fmla="*/ 2027834 w 3694535"/>
                <a:gd name="connsiteY14" fmla="*/ 1017517 h 4523651"/>
                <a:gd name="connsiteX15" fmla="*/ 1881963 w 3694535"/>
                <a:gd name="connsiteY15" fmla="*/ 2264138 h 4523651"/>
                <a:gd name="connsiteX16" fmla="*/ 2057494 w 3694535"/>
                <a:gd name="connsiteY16" fmla="*/ 3077622 h 4523651"/>
                <a:gd name="connsiteX17" fmla="*/ 2647507 w 3694535"/>
                <a:gd name="connsiteY17" fmla="*/ 2551217 h 4523651"/>
                <a:gd name="connsiteX18" fmla="*/ 2913694 w 3694535"/>
                <a:gd name="connsiteY18" fmla="*/ 1323063 h 4523651"/>
                <a:gd name="connsiteX19" fmla="*/ 2806809 w 3694535"/>
                <a:gd name="connsiteY19" fmla="*/ 2414392 h 4523651"/>
                <a:gd name="connsiteX20" fmla="*/ 3694535 w 3694535"/>
                <a:gd name="connsiteY20" fmla="*/ 1155553 h 4523651"/>
                <a:gd name="connsiteX21" fmla="*/ 2222205 w 3694535"/>
                <a:gd name="connsiteY21" fmla="*/ 3401822 h 4523651"/>
                <a:gd name="connsiteX22" fmla="*/ 2169042 w 3694535"/>
                <a:gd name="connsiteY22" fmla="*/ 3848389 h 4523651"/>
                <a:gd name="connsiteX23" fmla="*/ 3317358 w 3694535"/>
                <a:gd name="connsiteY23" fmla="*/ 3125375 h 4523651"/>
                <a:gd name="connsiteX24" fmla="*/ 2194317 w 3694535"/>
                <a:gd name="connsiteY24" fmla="*/ 4062252 h 4523651"/>
                <a:gd name="connsiteX25" fmla="*/ 2232838 w 3694535"/>
                <a:gd name="connsiteY25" fmla="*/ 4507608 h 4523651"/>
                <a:gd name="connsiteX26" fmla="*/ 2218194 w 3694535"/>
                <a:gd name="connsiteY26" fmla="*/ 4522716 h 4523651"/>
                <a:gd name="connsiteX27" fmla="*/ 1743740 w 3694535"/>
                <a:gd name="connsiteY27" fmla="*/ 4523651 h 4523651"/>
                <a:gd name="connsiteX0" fmla="*/ 1743740 w 3694535"/>
                <a:gd name="connsiteY0" fmla="*/ 4523651 h 4523651"/>
                <a:gd name="connsiteX1" fmla="*/ 1796903 w 3694535"/>
                <a:gd name="connsiteY1" fmla="*/ 3816491 h 4523651"/>
                <a:gd name="connsiteX2" fmla="*/ 1307805 w 3694535"/>
                <a:gd name="connsiteY2" fmla="*/ 3412454 h 4523651"/>
                <a:gd name="connsiteX3" fmla="*/ 31898 w 3694535"/>
                <a:gd name="connsiteY3" fmla="*/ 2976519 h 4523651"/>
                <a:gd name="connsiteX4" fmla="*/ 1127052 w 3694535"/>
                <a:gd name="connsiteY4" fmla="*/ 3274231 h 4523651"/>
                <a:gd name="connsiteX5" fmla="*/ 393405 w 3694535"/>
                <a:gd name="connsiteY5" fmla="*/ 2487422 h 4523651"/>
                <a:gd name="connsiteX6" fmla="*/ 1775638 w 3694535"/>
                <a:gd name="connsiteY6" fmla="*/ 3550677 h 4523651"/>
                <a:gd name="connsiteX7" fmla="*/ 1679945 w 3694535"/>
                <a:gd name="connsiteY7" fmla="*/ 2423626 h 4523651"/>
                <a:gd name="connsiteX8" fmla="*/ 0 w 3694535"/>
                <a:gd name="connsiteY8" fmla="*/ 786212 h 4523651"/>
                <a:gd name="connsiteX9" fmla="*/ 988828 w 3694535"/>
                <a:gd name="connsiteY9" fmla="*/ 1955794 h 4523651"/>
                <a:gd name="connsiteX10" fmla="*/ 1137684 w 3694535"/>
                <a:gd name="connsiteY10" fmla="*/ 892538 h 4523651"/>
                <a:gd name="connsiteX11" fmla="*/ 1222745 w 3694535"/>
                <a:gd name="connsiteY11" fmla="*/ 2094017 h 4523651"/>
                <a:gd name="connsiteX12" fmla="*/ 1690577 w 3694535"/>
                <a:gd name="connsiteY12" fmla="*/ 2221608 h 4523651"/>
                <a:gd name="connsiteX13" fmla="*/ 1956391 w 3694535"/>
                <a:gd name="connsiteY13" fmla="*/ 31301 h 4523651"/>
                <a:gd name="connsiteX14" fmla="*/ 2027834 w 3694535"/>
                <a:gd name="connsiteY14" fmla="*/ 1017517 h 4523651"/>
                <a:gd name="connsiteX15" fmla="*/ 1881963 w 3694535"/>
                <a:gd name="connsiteY15" fmla="*/ 2264138 h 4523651"/>
                <a:gd name="connsiteX16" fmla="*/ 2057494 w 3694535"/>
                <a:gd name="connsiteY16" fmla="*/ 3077622 h 4523651"/>
                <a:gd name="connsiteX17" fmla="*/ 2647507 w 3694535"/>
                <a:gd name="connsiteY17" fmla="*/ 2551217 h 4523651"/>
                <a:gd name="connsiteX18" fmla="*/ 2913694 w 3694535"/>
                <a:gd name="connsiteY18" fmla="*/ 1323063 h 4523651"/>
                <a:gd name="connsiteX19" fmla="*/ 2806809 w 3694535"/>
                <a:gd name="connsiteY19" fmla="*/ 2414392 h 4523651"/>
                <a:gd name="connsiteX20" fmla="*/ 3694535 w 3694535"/>
                <a:gd name="connsiteY20" fmla="*/ 1155553 h 4523651"/>
                <a:gd name="connsiteX21" fmla="*/ 2222205 w 3694535"/>
                <a:gd name="connsiteY21" fmla="*/ 3401822 h 4523651"/>
                <a:gd name="connsiteX22" fmla="*/ 2169042 w 3694535"/>
                <a:gd name="connsiteY22" fmla="*/ 3848389 h 4523651"/>
                <a:gd name="connsiteX23" fmla="*/ 3317358 w 3694535"/>
                <a:gd name="connsiteY23" fmla="*/ 3125375 h 4523651"/>
                <a:gd name="connsiteX24" fmla="*/ 2194317 w 3694535"/>
                <a:gd name="connsiteY24" fmla="*/ 4062252 h 4523651"/>
                <a:gd name="connsiteX25" fmla="*/ 2232838 w 3694535"/>
                <a:gd name="connsiteY25" fmla="*/ 4507608 h 4523651"/>
                <a:gd name="connsiteX26" fmla="*/ 2218194 w 3694535"/>
                <a:gd name="connsiteY26" fmla="*/ 4522716 h 4523651"/>
                <a:gd name="connsiteX27" fmla="*/ 1743740 w 3694535"/>
                <a:gd name="connsiteY27" fmla="*/ 4523651 h 4523651"/>
                <a:gd name="connsiteX0" fmla="*/ 1743740 w 3694535"/>
                <a:gd name="connsiteY0" fmla="*/ 4523651 h 4523651"/>
                <a:gd name="connsiteX1" fmla="*/ 1796903 w 3694535"/>
                <a:gd name="connsiteY1" fmla="*/ 3816491 h 4523651"/>
                <a:gd name="connsiteX2" fmla="*/ 1307805 w 3694535"/>
                <a:gd name="connsiteY2" fmla="*/ 3412454 h 4523651"/>
                <a:gd name="connsiteX3" fmla="*/ 31898 w 3694535"/>
                <a:gd name="connsiteY3" fmla="*/ 2976519 h 4523651"/>
                <a:gd name="connsiteX4" fmla="*/ 1127052 w 3694535"/>
                <a:gd name="connsiteY4" fmla="*/ 3274231 h 4523651"/>
                <a:gd name="connsiteX5" fmla="*/ 393405 w 3694535"/>
                <a:gd name="connsiteY5" fmla="*/ 2487422 h 4523651"/>
                <a:gd name="connsiteX6" fmla="*/ 1775638 w 3694535"/>
                <a:gd name="connsiteY6" fmla="*/ 3550677 h 4523651"/>
                <a:gd name="connsiteX7" fmla="*/ 1679945 w 3694535"/>
                <a:gd name="connsiteY7" fmla="*/ 2423626 h 4523651"/>
                <a:gd name="connsiteX8" fmla="*/ 0 w 3694535"/>
                <a:gd name="connsiteY8" fmla="*/ 786212 h 4523651"/>
                <a:gd name="connsiteX9" fmla="*/ 988828 w 3694535"/>
                <a:gd name="connsiteY9" fmla="*/ 1955794 h 4523651"/>
                <a:gd name="connsiteX10" fmla="*/ 1137684 w 3694535"/>
                <a:gd name="connsiteY10" fmla="*/ 892538 h 4523651"/>
                <a:gd name="connsiteX11" fmla="*/ 1222745 w 3694535"/>
                <a:gd name="connsiteY11" fmla="*/ 2094017 h 4523651"/>
                <a:gd name="connsiteX12" fmla="*/ 1690577 w 3694535"/>
                <a:gd name="connsiteY12" fmla="*/ 2221608 h 4523651"/>
                <a:gd name="connsiteX13" fmla="*/ 1956391 w 3694535"/>
                <a:gd name="connsiteY13" fmla="*/ 31301 h 4523651"/>
                <a:gd name="connsiteX14" fmla="*/ 2027834 w 3694535"/>
                <a:gd name="connsiteY14" fmla="*/ 1017517 h 4523651"/>
                <a:gd name="connsiteX15" fmla="*/ 1881963 w 3694535"/>
                <a:gd name="connsiteY15" fmla="*/ 2264138 h 4523651"/>
                <a:gd name="connsiteX16" fmla="*/ 2057494 w 3694535"/>
                <a:gd name="connsiteY16" fmla="*/ 3077622 h 4523651"/>
                <a:gd name="connsiteX17" fmla="*/ 2647507 w 3694535"/>
                <a:gd name="connsiteY17" fmla="*/ 2551217 h 4523651"/>
                <a:gd name="connsiteX18" fmla="*/ 2913694 w 3694535"/>
                <a:gd name="connsiteY18" fmla="*/ 1323063 h 4523651"/>
                <a:gd name="connsiteX19" fmla="*/ 2806809 w 3694535"/>
                <a:gd name="connsiteY19" fmla="*/ 2414392 h 4523651"/>
                <a:gd name="connsiteX20" fmla="*/ 3694535 w 3694535"/>
                <a:gd name="connsiteY20" fmla="*/ 1155553 h 4523651"/>
                <a:gd name="connsiteX21" fmla="*/ 2222205 w 3694535"/>
                <a:gd name="connsiteY21" fmla="*/ 3401822 h 4523651"/>
                <a:gd name="connsiteX22" fmla="*/ 2169042 w 3694535"/>
                <a:gd name="connsiteY22" fmla="*/ 3848389 h 4523651"/>
                <a:gd name="connsiteX23" fmla="*/ 3317358 w 3694535"/>
                <a:gd name="connsiteY23" fmla="*/ 3125375 h 4523651"/>
                <a:gd name="connsiteX24" fmla="*/ 2194317 w 3694535"/>
                <a:gd name="connsiteY24" fmla="*/ 4062252 h 4523651"/>
                <a:gd name="connsiteX25" fmla="*/ 2232838 w 3694535"/>
                <a:gd name="connsiteY25" fmla="*/ 4507608 h 4523651"/>
                <a:gd name="connsiteX26" fmla="*/ 2218194 w 3694535"/>
                <a:gd name="connsiteY26" fmla="*/ 4522716 h 4523651"/>
                <a:gd name="connsiteX27" fmla="*/ 1743740 w 3694535"/>
                <a:gd name="connsiteY27" fmla="*/ 4523651 h 4523651"/>
                <a:gd name="connsiteX0" fmla="*/ 1743740 w 3694535"/>
                <a:gd name="connsiteY0" fmla="*/ 4523651 h 4523651"/>
                <a:gd name="connsiteX1" fmla="*/ 1796903 w 3694535"/>
                <a:gd name="connsiteY1" fmla="*/ 3816491 h 4523651"/>
                <a:gd name="connsiteX2" fmla="*/ 1307805 w 3694535"/>
                <a:gd name="connsiteY2" fmla="*/ 3412454 h 4523651"/>
                <a:gd name="connsiteX3" fmla="*/ 31898 w 3694535"/>
                <a:gd name="connsiteY3" fmla="*/ 2976519 h 4523651"/>
                <a:gd name="connsiteX4" fmla="*/ 1127052 w 3694535"/>
                <a:gd name="connsiteY4" fmla="*/ 3274231 h 4523651"/>
                <a:gd name="connsiteX5" fmla="*/ 393405 w 3694535"/>
                <a:gd name="connsiteY5" fmla="*/ 2487422 h 4523651"/>
                <a:gd name="connsiteX6" fmla="*/ 1775638 w 3694535"/>
                <a:gd name="connsiteY6" fmla="*/ 3550677 h 4523651"/>
                <a:gd name="connsiteX7" fmla="*/ 1679945 w 3694535"/>
                <a:gd name="connsiteY7" fmla="*/ 2423626 h 4523651"/>
                <a:gd name="connsiteX8" fmla="*/ 0 w 3694535"/>
                <a:gd name="connsiteY8" fmla="*/ 786212 h 4523651"/>
                <a:gd name="connsiteX9" fmla="*/ 988828 w 3694535"/>
                <a:gd name="connsiteY9" fmla="*/ 1955794 h 4523651"/>
                <a:gd name="connsiteX10" fmla="*/ 1137684 w 3694535"/>
                <a:gd name="connsiteY10" fmla="*/ 892538 h 4523651"/>
                <a:gd name="connsiteX11" fmla="*/ 1222745 w 3694535"/>
                <a:gd name="connsiteY11" fmla="*/ 2094017 h 4523651"/>
                <a:gd name="connsiteX12" fmla="*/ 1690577 w 3694535"/>
                <a:gd name="connsiteY12" fmla="*/ 2221608 h 4523651"/>
                <a:gd name="connsiteX13" fmla="*/ 1956391 w 3694535"/>
                <a:gd name="connsiteY13" fmla="*/ 31301 h 4523651"/>
                <a:gd name="connsiteX14" fmla="*/ 2027834 w 3694535"/>
                <a:gd name="connsiteY14" fmla="*/ 1017517 h 4523651"/>
                <a:gd name="connsiteX15" fmla="*/ 1881963 w 3694535"/>
                <a:gd name="connsiteY15" fmla="*/ 2264138 h 4523651"/>
                <a:gd name="connsiteX16" fmla="*/ 2057494 w 3694535"/>
                <a:gd name="connsiteY16" fmla="*/ 3077622 h 4523651"/>
                <a:gd name="connsiteX17" fmla="*/ 2647507 w 3694535"/>
                <a:gd name="connsiteY17" fmla="*/ 2551217 h 4523651"/>
                <a:gd name="connsiteX18" fmla="*/ 2913694 w 3694535"/>
                <a:gd name="connsiteY18" fmla="*/ 1323063 h 4523651"/>
                <a:gd name="connsiteX19" fmla="*/ 2806809 w 3694535"/>
                <a:gd name="connsiteY19" fmla="*/ 2414392 h 4523651"/>
                <a:gd name="connsiteX20" fmla="*/ 3694535 w 3694535"/>
                <a:gd name="connsiteY20" fmla="*/ 1155553 h 4523651"/>
                <a:gd name="connsiteX21" fmla="*/ 2222205 w 3694535"/>
                <a:gd name="connsiteY21" fmla="*/ 3401822 h 4523651"/>
                <a:gd name="connsiteX22" fmla="*/ 2169042 w 3694535"/>
                <a:gd name="connsiteY22" fmla="*/ 3848389 h 4523651"/>
                <a:gd name="connsiteX23" fmla="*/ 3317358 w 3694535"/>
                <a:gd name="connsiteY23" fmla="*/ 3125375 h 4523651"/>
                <a:gd name="connsiteX24" fmla="*/ 2194317 w 3694535"/>
                <a:gd name="connsiteY24" fmla="*/ 4062252 h 4523651"/>
                <a:gd name="connsiteX25" fmla="*/ 2232838 w 3694535"/>
                <a:gd name="connsiteY25" fmla="*/ 4507608 h 4523651"/>
                <a:gd name="connsiteX26" fmla="*/ 2218194 w 3694535"/>
                <a:gd name="connsiteY26" fmla="*/ 4522716 h 4523651"/>
                <a:gd name="connsiteX27" fmla="*/ 1743740 w 3694535"/>
                <a:gd name="connsiteY27" fmla="*/ 4523651 h 4523651"/>
                <a:gd name="connsiteX0" fmla="*/ 1743740 w 3694535"/>
                <a:gd name="connsiteY0" fmla="*/ 4523651 h 4523651"/>
                <a:gd name="connsiteX1" fmla="*/ 1796903 w 3694535"/>
                <a:gd name="connsiteY1" fmla="*/ 3816491 h 4523651"/>
                <a:gd name="connsiteX2" fmla="*/ 1307805 w 3694535"/>
                <a:gd name="connsiteY2" fmla="*/ 3412454 h 4523651"/>
                <a:gd name="connsiteX3" fmla="*/ 31898 w 3694535"/>
                <a:gd name="connsiteY3" fmla="*/ 2976519 h 4523651"/>
                <a:gd name="connsiteX4" fmla="*/ 1127052 w 3694535"/>
                <a:gd name="connsiteY4" fmla="*/ 3274231 h 4523651"/>
                <a:gd name="connsiteX5" fmla="*/ 393405 w 3694535"/>
                <a:gd name="connsiteY5" fmla="*/ 2487422 h 4523651"/>
                <a:gd name="connsiteX6" fmla="*/ 1775638 w 3694535"/>
                <a:gd name="connsiteY6" fmla="*/ 3550677 h 4523651"/>
                <a:gd name="connsiteX7" fmla="*/ 1679945 w 3694535"/>
                <a:gd name="connsiteY7" fmla="*/ 2423626 h 4523651"/>
                <a:gd name="connsiteX8" fmla="*/ 0 w 3694535"/>
                <a:gd name="connsiteY8" fmla="*/ 786212 h 4523651"/>
                <a:gd name="connsiteX9" fmla="*/ 988828 w 3694535"/>
                <a:gd name="connsiteY9" fmla="*/ 1955794 h 4523651"/>
                <a:gd name="connsiteX10" fmla="*/ 1137684 w 3694535"/>
                <a:gd name="connsiteY10" fmla="*/ 892538 h 4523651"/>
                <a:gd name="connsiteX11" fmla="*/ 1222745 w 3694535"/>
                <a:gd name="connsiteY11" fmla="*/ 2094017 h 4523651"/>
                <a:gd name="connsiteX12" fmla="*/ 1690577 w 3694535"/>
                <a:gd name="connsiteY12" fmla="*/ 2221608 h 4523651"/>
                <a:gd name="connsiteX13" fmla="*/ 1956391 w 3694535"/>
                <a:gd name="connsiteY13" fmla="*/ 31301 h 4523651"/>
                <a:gd name="connsiteX14" fmla="*/ 2027834 w 3694535"/>
                <a:gd name="connsiteY14" fmla="*/ 1017517 h 4523651"/>
                <a:gd name="connsiteX15" fmla="*/ 1881963 w 3694535"/>
                <a:gd name="connsiteY15" fmla="*/ 2264138 h 4523651"/>
                <a:gd name="connsiteX16" fmla="*/ 2057494 w 3694535"/>
                <a:gd name="connsiteY16" fmla="*/ 3077622 h 4523651"/>
                <a:gd name="connsiteX17" fmla="*/ 2647507 w 3694535"/>
                <a:gd name="connsiteY17" fmla="*/ 2551217 h 4523651"/>
                <a:gd name="connsiteX18" fmla="*/ 2913694 w 3694535"/>
                <a:gd name="connsiteY18" fmla="*/ 1323063 h 4523651"/>
                <a:gd name="connsiteX19" fmla="*/ 2806809 w 3694535"/>
                <a:gd name="connsiteY19" fmla="*/ 2414392 h 4523651"/>
                <a:gd name="connsiteX20" fmla="*/ 3694535 w 3694535"/>
                <a:gd name="connsiteY20" fmla="*/ 1155553 h 4523651"/>
                <a:gd name="connsiteX21" fmla="*/ 2222205 w 3694535"/>
                <a:gd name="connsiteY21" fmla="*/ 3401822 h 4523651"/>
                <a:gd name="connsiteX22" fmla="*/ 2169042 w 3694535"/>
                <a:gd name="connsiteY22" fmla="*/ 3848389 h 4523651"/>
                <a:gd name="connsiteX23" fmla="*/ 3317358 w 3694535"/>
                <a:gd name="connsiteY23" fmla="*/ 3125375 h 4523651"/>
                <a:gd name="connsiteX24" fmla="*/ 2194317 w 3694535"/>
                <a:gd name="connsiteY24" fmla="*/ 4062252 h 4523651"/>
                <a:gd name="connsiteX25" fmla="*/ 2232838 w 3694535"/>
                <a:gd name="connsiteY25" fmla="*/ 4507608 h 4523651"/>
                <a:gd name="connsiteX26" fmla="*/ 2218194 w 3694535"/>
                <a:gd name="connsiteY26" fmla="*/ 4522716 h 4523651"/>
                <a:gd name="connsiteX27" fmla="*/ 1743740 w 3694535"/>
                <a:gd name="connsiteY27" fmla="*/ 4523651 h 4523651"/>
                <a:gd name="connsiteX0" fmla="*/ 1743740 w 3694535"/>
                <a:gd name="connsiteY0" fmla="*/ 4523651 h 4523651"/>
                <a:gd name="connsiteX1" fmla="*/ 1796903 w 3694535"/>
                <a:gd name="connsiteY1" fmla="*/ 3816491 h 4523651"/>
                <a:gd name="connsiteX2" fmla="*/ 1307805 w 3694535"/>
                <a:gd name="connsiteY2" fmla="*/ 3412454 h 4523651"/>
                <a:gd name="connsiteX3" fmla="*/ 31898 w 3694535"/>
                <a:gd name="connsiteY3" fmla="*/ 2976519 h 4523651"/>
                <a:gd name="connsiteX4" fmla="*/ 1127052 w 3694535"/>
                <a:gd name="connsiteY4" fmla="*/ 3274231 h 4523651"/>
                <a:gd name="connsiteX5" fmla="*/ 393405 w 3694535"/>
                <a:gd name="connsiteY5" fmla="*/ 2487422 h 4523651"/>
                <a:gd name="connsiteX6" fmla="*/ 1775638 w 3694535"/>
                <a:gd name="connsiteY6" fmla="*/ 3550677 h 4523651"/>
                <a:gd name="connsiteX7" fmla="*/ 1679945 w 3694535"/>
                <a:gd name="connsiteY7" fmla="*/ 2423626 h 4523651"/>
                <a:gd name="connsiteX8" fmla="*/ 0 w 3694535"/>
                <a:gd name="connsiteY8" fmla="*/ 786212 h 4523651"/>
                <a:gd name="connsiteX9" fmla="*/ 988828 w 3694535"/>
                <a:gd name="connsiteY9" fmla="*/ 1955794 h 4523651"/>
                <a:gd name="connsiteX10" fmla="*/ 1137684 w 3694535"/>
                <a:gd name="connsiteY10" fmla="*/ 892538 h 4523651"/>
                <a:gd name="connsiteX11" fmla="*/ 1222745 w 3694535"/>
                <a:gd name="connsiteY11" fmla="*/ 2094017 h 4523651"/>
                <a:gd name="connsiteX12" fmla="*/ 1690577 w 3694535"/>
                <a:gd name="connsiteY12" fmla="*/ 2221608 h 4523651"/>
                <a:gd name="connsiteX13" fmla="*/ 1956391 w 3694535"/>
                <a:gd name="connsiteY13" fmla="*/ 31301 h 4523651"/>
                <a:gd name="connsiteX14" fmla="*/ 2027834 w 3694535"/>
                <a:gd name="connsiteY14" fmla="*/ 1017517 h 4523651"/>
                <a:gd name="connsiteX15" fmla="*/ 1881963 w 3694535"/>
                <a:gd name="connsiteY15" fmla="*/ 2264138 h 4523651"/>
                <a:gd name="connsiteX16" fmla="*/ 2057494 w 3694535"/>
                <a:gd name="connsiteY16" fmla="*/ 3077622 h 4523651"/>
                <a:gd name="connsiteX17" fmla="*/ 2647507 w 3694535"/>
                <a:gd name="connsiteY17" fmla="*/ 2551217 h 4523651"/>
                <a:gd name="connsiteX18" fmla="*/ 2913694 w 3694535"/>
                <a:gd name="connsiteY18" fmla="*/ 1323063 h 4523651"/>
                <a:gd name="connsiteX19" fmla="*/ 2806809 w 3694535"/>
                <a:gd name="connsiteY19" fmla="*/ 2414392 h 4523651"/>
                <a:gd name="connsiteX20" fmla="*/ 3694535 w 3694535"/>
                <a:gd name="connsiteY20" fmla="*/ 1155553 h 4523651"/>
                <a:gd name="connsiteX21" fmla="*/ 2222205 w 3694535"/>
                <a:gd name="connsiteY21" fmla="*/ 3401822 h 4523651"/>
                <a:gd name="connsiteX22" fmla="*/ 2169042 w 3694535"/>
                <a:gd name="connsiteY22" fmla="*/ 3848389 h 4523651"/>
                <a:gd name="connsiteX23" fmla="*/ 3317358 w 3694535"/>
                <a:gd name="connsiteY23" fmla="*/ 3125375 h 4523651"/>
                <a:gd name="connsiteX24" fmla="*/ 2194317 w 3694535"/>
                <a:gd name="connsiteY24" fmla="*/ 4062252 h 4523651"/>
                <a:gd name="connsiteX25" fmla="*/ 2232838 w 3694535"/>
                <a:gd name="connsiteY25" fmla="*/ 4507608 h 4523651"/>
                <a:gd name="connsiteX26" fmla="*/ 2218194 w 3694535"/>
                <a:gd name="connsiteY26" fmla="*/ 4522716 h 4523651"/>
                <a:gd name="connsiteX27" fmla="*/ 1743740 w 3694535"/>
                <a:gd name="connsiteY27" fmla="*/ 4523651 h 4523651"/>
                <a:gd name="connsiteX0" fmla="*/ 1743740 w 3694535"/>
                <a:gd name="connsiteY0" fmla="*/ 4522819 h 4522819"/>
                <a:gd name="connsiteX1" fmla="*/ 1796903 w 3694535"/>
                <a:gd name="connsiteY1" fmla="*/ 3815659 h 4522819"/>
                <a:gd name="connsiteX2" fmla="*/ 1307805 w 3694535"/>
                <a:gd name="connsiteY2" fmla="*/ 3411622 h 4522819"/>
                <a:gd name="connsiteX3" fmla="*/ 31898 w 3694535"/>
                <a:gd name="connsiteY3" fmla="*/ 2975687 h 4522819"/>
                <a:gd name="connsiteX4" fmla="*/ 1127052 w 3694535"/>
                <a:gd name="connsiteY4" fmla="*/ 3273399 h 4522819"/>
                <a:gd name="connsiteX5" fmla="*/ 393405 w 3694535"/>
                <a:gd name="connsiteY5" fmla="*/ 2486590 h 4522819"/>
                <a:gd name="connsiteX6" fmla="*/ 1775638 w 3694535"/>
                <a:gd name="connsiteY6" fmla="*/ 3549845 h 4522819"/>
                <a:gd name="connsiteX7" fmla="*/ 1679945 w 3694535"/>
                <a:gd name="connsiteY7" fmla="*/ 2422794 h 4522819"/>
                <a:gd name="connsiteX8" fmla="*/ 0 w 3694535"/>
                <a:gd name="connsiteY8" fmla="*/ 785380 h 4522819"/>
                <a:gd name="connsiteX9" fmla="*/ 988828 w 3694535"/>
                <a:gd name="connsiteY9" fmla="*/ 1954962 h 4522819"/>
                <a:gd name="connsiteX10" fmla="*/ 1137684 w 3694535"/>
                <a:gd name="connsiteY10" fmla="*/ 891706 h 4522819"/>
                <a:gd name="connsiteX11" fmla="*/ 1222745 w 3694535"/>
                <a:gd name="connsiteY11" fmla="*/ 2093185 h 4522819"/>
                <a:gd name="connsiteX12" fmla="*/ 1690577 w 3694535"/>
                <a:gd name="connsiteY12" fmla="*/ 2220776 h 4522819"/>
                <a:gd name="connsiteX13" fmla="*/ 1956391 w 3694535"/>
                <a:gd name="connsiteY13" fmla="*/ 30469 h 4522819"/>
                <a:gd name="connsiteX14" fmla="*/ 2027834 w 3694535"/>
                <a:gd name="connsiteY14" fmla="*/ 1016685 h 4522819"/>
                <a:gd name="connsiteX15" fmla="*/ 1881963 w 3694535"/>
                <a:gd name="connsiteY15" fmla="*/ 2090854 h 4522819"/>
                <a:gd name="connsiteX16" fmla="*/ 2057494 w 3694535"/>
                <a:gd name="connsiteY16" fmla="*/ 3076790 h 4522819"/>
                <a:gd name="connsiteX17" fmla="*/ 2647507 w 3694535"/>
                <a:gd name="connsiteY17" fmla="*/ 2550385 h 4522819"/>
                <a:gd name="connsiteX18" fmla="*/ 2913694 w 3694535"/>
                <a:gd name="connsiteY18" fmla="*/ 1322231 h 4522819"/>
                <a:gd name="connsiteX19" fmla="*/ 2806809 w 3694535"/>
                <a:gd name="connsiteY19" fmla="*/ 2413560 h 4522819"/>
                <a:gd name="connsiteX20" fmla="*/ 3694535 w 3694535"/>
                <a:gd name="connsiteY20" fmla="*/ 1154721 h 4522819"/>
                <a:gd name="connsiteX21" fmla="*/ 2222205 w 3694535"/>
                <a:gd name="connsiteY21" fmla="*/ 3400990 h 4522819"/>
                <a:gd name="connsiteX22" fmla="*/ 2169042 w 3694535"/>
                <a:gd name="connsiteY22" fmla="*/ 3847557 h 4522819"/>
                <a:gd name="connsiteX23" fmla="*/ 3317358 w 3694535"/>
                <a:gd name="connsiteY23" fmla="*/ 3124543 h 4522819"/>
                <a:gd name="connsiteX24" fmla="*/ 2194317 w 3694535"/>
                <a:gd name="connsiteY24" fmla="*/ 4061420 h 4522819"/>
                <a:gd name="connsiteX25" fmla="*/ 2232838 w 3694535"/>
                <a:gd name="connsiteY25" fmla="*/ 4506776 h 4522819"/>
                <a:gd name="connsiteX26" fmla="*/ 2218194 w 3694535"/>
                <a:gd name="connsiteY26" fmla="*/ 4521884 h 4522819"/>
                <a:gd name="connsiteX27" fmla="*/ 1743740 w 3694535"/>
                <a:gd name="connsiteY27" fmla="*/ 4522819 h 4522819"/>
                <a:gd name="connsiteX0" fmla="*/ 1743740 w 3694535"/>
                <a:gd name="connsiteY0" fmla="*/ 4522819 h 4522819"/>
                <a:gd name="connsiteX1" fmla="*/ 1796903 w 3694535"/>
                <a:gd name="connsiteY1" fmla="*/ 3815659 h 4522819"/>
                <a:gd name="connsiteX2" fmla="*/ 1307805 w 3694535"/>
                <a:gd name="connsiteY2" fmla="*/ 3411622 h 4522819"/>
                <a:gd name="connsiteX3" fmla="*/ 31898 w 3694535"/>
                <a:gd name="connsiteY3" fmla="*/ 2975687 h 4522819"/>
                <a:gd name="connsiteX4" fmla="*/ 1127052 w 3694535"/>
                <a:gd name="connsiteY4" fmla="*/ 3273399 h 4522819"/>
                <a:gd name="connsiteX5" fmla="*/ 393405 w 3694535"/>
                <a:gd name="connsiteY5" fmla="*/ 2486590 h 4522819"/>
                <a:gd name="connsiteX6" fmla="*/ 1775638 w 3694535"/>
                <a:gd name="connsiteY6" fmla="*/ 3549845 h 4522819"/>
                <a:gd name="connsiteX7" fmla="*/ 1679945 w 3694535"/>
                <a:gd name="connsiteY7" fmla="*/ 2422794 h 4522819"/>
                <a:gd name="connsiteX8" fmla="*/ 0 w 3694535"/>
                <a:gd name="connsiteY8" fmla="*/ 785380 h 4522819"/>
                <a:gd name="connsiteX9" fmla="*/ 988828 w 3694535"/>
                <a:gd name="connsiteY9" fmla="*/ 1954962 h 4522819"/>
                <a:gd name="connsiteX10" fmla="*/ 1137684 w 3694535"/>
                <a:gd name="connsiteY10" fmla="*/ 891706 h 4522819"/>
                <a:gd name="connsiteX11" fmla="*/ 1222745 w 3694535"/>
                <a:gd name="connsiteY11" fmla="*/ 2093185 h 4522819"/>
                <a:gd name="connsiteX12" fmla="*/ 1690577 w 3694535"/>
                <a:gd name="connsiteY12" fmla="*/ 2220776 h 4522819"/>
                <a:gd name="connsiteX13" fmla="*/ 1956391 w 3694535"/>
                <a:gd name="connsiteY13" fmla="*/ 30469 h 4522819"/>
                <a:gd name="connsiteX14" fmla="*/ 2027834 w 3694535"/>
                <a:gd name="connsiteY14" fmla="*/ 1016685 h 4522819"/>
                <a:gd name="connsiteX15" fmla="*/ 1881963 w 3694535"/>
                <a:gd name="connsiteY15" fmla="*/ 2090854 h 4522819"/>
                <a:gd name="connsiteX16" fmla="*/ 2057494 w 3694535"/>
                <a:gd name="connsiteY16" fmla="*/ 3076790 h 4522819"/>
                <a:gd name="connsiteX17" fmla="*/ 2647507 w 3694535"/>
                <a:gd name="connsiteY17" fmla="*/ 2550385 h 4522819"/>
                <a:gd name="connsiteX18" fmla="*/ 2913694 w 3694535"/>
                <a:gd name="connsiteY18" fmla="*/ 1322231 h 4522819"/>
                <a:gd name="connsiteX19" fmla="*/ 2806809 w 3694535"/>
                <a:gd name="connsiteY19" fmla="*/ 2413560 h 4522819"/>
                <a:gd name="connsiteX20" fmla="*/ 3694535 w 3694535"/>
                <a:gd name="connsiteY20" fmla="*/ 1154721 h 4522819"/>
                <a:gd name="connsiteX21" fmla="*/ 2222205 w 3694535"/>
                <a:gd name="connsiteY21" fmla="*/ 3400990 h 4522819"/>
                <a:gd name="connsiteX22" fmla="*/ 2169042 w 3694535"/>
                <a:gd name="connsiteY22" fmla="*/ 3847557 h 4522819"/>
                <a:gd name="connsiteX23" fmla="*/ 3317358 w 3694535"/>
                <a:gd name="connsiteY23" fmla="*/ 3124543 h 4522819"/>
                <a:gd name="connsiteX24" fmla="*/ 2194317 w 3694535"/>
                <a:gd name="connsiteY24" fmla="*/ 4061420 h 4522819"/>
                <a:gd name="connsiteX25" fmla="*/ 2232838 w 3694535"/>
                <a:gd name="connsiteY25" fmla="*/ 4506776 h 4522819"/>
                <a:gd name="connsiteX26" fmla="*/ 2218194 w 3694535"/>
                <a:gd name="connsiteY26" fmla="*/ 4521884 h 4522819"/>
                <a:gd name="connsiteX27" fmla="*/ 1743740 w 3694535"/>
                <a:gd name="connsiteY27" fmla="*/ 4522819 h 4522819"/>
                <a:gd name="connsiteX0" fmla="*/ 1743740 w 3694535"/>
                <a:gd name="connsiteY0" fmla="*/ 4522814 h 4522814"/>
                <a:gd name="connsiteX1" fmla="*/ 1796903 w 3694535"/>
                <a:gd name="connsiteY1" fmla="*/ 3815654 h 4522814"/>
                <a:gd name="connsiteX2" fmla="*/ 1307805 w 3694535"/>
                <a:gd name="connsiteY2" fmla="*/ 3411617 h 4522814"/>
                <a:gd name="connsiteX3" fmla="*/ 31898 w 3694535"/>
                <a:gd name="connsiteY3" fmla="*/ 2975682 h 4522814"/>
                <a:gd name="connsiteX4" fmla="*/ 1127052 w 3694535"/>
                <a:gd name="connsiteY4" fmla="*/ 3273394 h 4522814"/>
                <a:gd name="connsiteX5" fmla="*/ 393405 w 3694535"/>
                <a:gd name="connsiteY5" fmla="*/ 2486585 h 4522814"/>
                <a:gd name="connsiteX6" fmla="*/ 1775638 w 3694535"/>
                <a:gd name="connsiteY6" fmla="*/ 3549840 h 4522814"/>
                <a:gd name="connsiteX7" fmla="*/ 1679945 w 3694535"/>
                <a:gd name="connsiteY7" fmla="*/ 2422789 h 4522814"/>
                <a:gd name="connsiteX8" fmla="*/ 0 w 3694535"/>
                <a:gd name="connsiteY8" fmla="*/ 785375 h 4522814"/>
                <a:gd name="connsiteX9" fmla="*/ 988828 w 3694535"/>
                <a:gd name="connsiteY9" fmla="*/ 1954957 h 4522814"/>
                <a:gd name="connsiteX10" fmla="*/ 1137684 w 3694535"/>
                <a:gd name="connsiteY10" fmla="*/ 891701 h 4522814"/>
                <a:gd name="connsiteX11" fmla="*/ 1222745 w 3694535"/>
                <a:gd name="connsiteY11" fmla="*/ 2093180 h 4522814"/>
                <a:gd name="connsiteX12" fmla="*/ 1690577 w 3694535"/>
                <a:gd name="connsiteY12" fmla="*/ 2220771 h 4522814"/>
                <a:gd name="connsiteX13" fmla="*/ 1956391 w 3694535"/>
                <a:gd name="connsiteY13" fmla="*/ 30464 h 4522814"/>
                <a:gd name="connsiteX14" fmla="*/ 2027834 w 3694535"/>
                <a:gd name="connsiteY14" fmla="*/ 1016680 h 4522814"/>
                <a:gd name="connsiteX15" fmla="*/ 1881963 w 3694535"/>
                <a:gd name="connsiteY15" fmla="*/ 2090849 h 4522814"/>
                <a:gd name="connsiteX16" fmla="*/ 2057494 w 3694535"/>
                <a:gd name="connsiteY16" fmla="*/ 3076785 h 4522814"/>
                <a:gd name="connsiteX17" fmla="*/ 2647507 w 3694535"/>
                <a:gd name="connsiteY17" fmla="*/ 2550380 h 4522814"/>
                <a:gd name="connsiteX18" fmla="*/ 2913694 w 3694535"/>
                <a:gd name="connsiteY18" fmla="*/ 1322226 h 4522814"/>
                <a:gd name="connsiteX19" fmla="*/ 2806809 w 3694535"/>
                <a:gd name="connsiteY19" fmla="*/ 2413555 h 4522814"/>
                <a:gd name="connsiteX20" fmla="*/ 3694535 w 3694535"/>
                <a:gd name="connsiteY20" fmla="*/ 1154716 h 4522814"/>
                <a:gd name="connsiteX21" fmla="*/ 2222205 w 3694535"/>
                <a:gd name="connsiteY21" fmla="*/ 3400985 h 4522814"/>
                <a:gd name="connsiteX22" fmla="*/ 2169042 w 3694535"/>
                <a:gd name="connsiteY22" fmla="*/ 3847552 h 4522814"/>
                <a:gd name="connsiteX23" fmla="*/ 3317358 w 3694535"/>
                <a:gd name="connsiteY23" fmla="*/ 3124538 h 4522814"/>
                <a:gd name="connsiteX24" fmla="*/ 2194317 w 3694535"/>
                <a:gd name="connsiteY24" fmla="*/ 4061415 h 4522814"/>
                <a:gd name="connsiteX25" fmla="*/ 2232838 w 3694535"/>
                <a:gd name="connsiteY25" fmla="*/ 4506771 h 4522814"/>
                <a:gd name="connsiteX26" fmla="*/ 2218194 w 3694535"/>
                <a:gd name="connsiteY26" fmla="*/ 4521879 h 4522814"/>
                <a:gd name="connsiteX27" fmla="*/ 1743740 w 3694535"/>
                <a:gd name="connsiteY27" fmla="*/ 4522814 h 4522814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79945 w 3694535"/>
                <a:gd name="connsiteY7" fmla="*/ 2392325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690577 w 3694535"/>
                <a:gd name="connsiteY12" fmla="*/ 2190307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222745 w 3694535"/>
                <a:gd name="connsiteY11" fmla="*/ 2062716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37684 w 3694535"/>
                <a:gd name="connsiteY10" fmla="*/ 861237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13621 w 3694535"/>
                <a:gd name="connsiteY10" fmla="*/ 861237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13621 w 3694535"/>
                <a:gd name="connsiteY10" fmla="*/ 861237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113621 w 3694535"/>
                <a:gd name="connsiteY10" fmla="*/ 861237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093568 w 3694535"/>
                <a:gd name="connsiteY10" fmla="*/ 857226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43740 w 3694535"/>
                <a:gd name="connsiteY0" fmla="*/ 4492350 h 4492350"/>
                <a:gd name="connsiteX1" fmla="*/ 1796903 w 3694535"/>
                <a:gd name="connsiteY1" fmla="*/ 3785190 h 4492350"/>
                <a:gd name="connsiteX2" fmla="*/ 1307805 w 3694535"/>
                <a:gd name="connsiteY2" fmla="*/ 3381153 h 4492350"/>
                <a:gd name="connsiteX3" fmla="*/ 31898 w 3694535"/>
                <a:gd name="connsiteY3" fmla="*/ 2945218 h 4492350"/>
                <a:gd name="connsiteX4" fmla="*/ 1127052 w 3694535"/>
                <a:gd name="connsiteY4" fmla="*/ 3242930 h 4492350"/>
                <a:gd name="connsiteX5" fmla="*/ 393405 w 3694535"/>
                <a:gd name="connsiteY5" fmla="*/ 2456121 h 4492350"/>
                <a:gd name="connsiteX6" fmla="*/ 1775638 w 3694535"/>
                <a:gd name="connsiteY6" fmla="*/ 3519376 h 4492350"/>
                <a:gd name="connsiteX7" fmla="*/ 1683956 w 3694535"/>
                <a:gd name="connsiteY7" fmla="*/ 2424409 h 4492350"/>
                <a:gd name="connsiteX8" fmla="*/ 0 w 3694535"/>
                <a:gd name="connsiteY8" fmla="*/ 754911 h 4492350"/>
                <a:gd name="connsiteX9" fmla="*/ 988828 w 3694535"/>
                <a:gd name="connsiteY9" fmla="*/ 1924493 h 4492350"/>
                <a:gd name="connsiteX10" fmla="*/ 1093568 w 3694535"/>
                <a:gd name="connsiteY10" fmla="*/ 857226 h 4492350"/>
                <a:gd name="connsiteX11" fmla="*/ 1194671 w 3694535"/>
                <a:gd name="connsiteY11" fmla="*/ 2026621 h 4492350"/>
                <a:gd name="connsiteX12" fmla="*/ 1714640 w 3694535"/>
                <a:gd name="connsiteY12" fmla="*/ 2194318 h 4492350"/>
                <a:gd name="connsiteX13" fmla="*/ 1956391 w 3694535"/>
                <a:gd name="connsiteY13" fmla="*/ 0 h 4492350"/>
                <a:gd name="connsiteX14" fmla="*/ 2027834 w 3694535"/>
                <a:gd name="connsiteY14" fmla="*/ 986216 h 4492350"/>
                <a:gd name="connsiteX15" fmla="*/ 1881963 w 3694535"/>
                <a:gd name="connsiteY15" fmla="*/ 2060385 h 4492350"/>
                <a:gd name="connsiteX16" fmla="*/ 2057494 w 3694535"/>
                <a:gd name="connsiteY16" fmla="*/ 3046321 h 4492350"/>
                <a:gd name="connsiteX17" fmla="*/ 2647507 w 3694535"/>
                <a:gd name="connsiteY17" fmla="*/ 2519916 h 4492350"/>
                <a:gd name="connsiteX18" fmla="*/ 2913694 w 3694535"/>
                <a:gd name="connsiteY18" fmla="*/ 1291762 h 4492350"/>
                <a:gd name="connsiteX19" fmla="*/ 2806809 w 3694535"/>
                <a:gd name="connsiteY19" fmla="*/ 2383091 h 4492350"/>
                <a:gd name="connsiteX20" fmla="*/ 3694535 w 3694535"/>
                <a:gd name="connsiteY20" fmla="*/ 1124252 h 4492350"/>
                <a:gd name="connsiteX21" fmla="*/ 2222205 w 3694535"/>
                <a:gd name="connsiteY21" fmla="*/ 3370521 h 4492350"/>
                <a:gd name="connsiteX22" fmla="*/ 2169042 w 3694535"/>
                <a:gd name="connsiteY22" fmla="*/ 3817088 h 4492350"/>
                <a:gd name="connsiteX23" fmla="*/ 3317358 w 3694535"/>
                <a:gd name="connsiteY23" fmla="*/ 3094074 h 4492350"/>
                <a:gd name="connsiteX24" fmla="*/ 2194317 w 3694535"/>
                <a:gd name="connsiteY24" fmla="*/ 4030951 h 4492350"/>
                <a:gd name="connsiteX25" fmla="*/ 2232838 w 3694535"/>
                <a:gd name="connsiteY25" fmla="*/ 4476307 h 4492350"/>
                <a:gd name="connsiteX26" fmla="*/ 2218194 w 3694535"/>
                <a:gd name="connsiteY26" fmla="*/ 4491415 h 4492350"/>
                <a:gd name="connsiteX27" fmla="*/ 1743740 w 3694535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24409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24409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24409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24409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8208 w 3662637"/>
                <a:gd name="connsiteY8" fmla="*/ 750901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61507 w 3662637"/>
                <a:gd name="connsiteY5" fmla="*/ 2456121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095154 w 3662637"/>
                <a:gd name="connsiteY4" fmla="*/ 324293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711842 w 3662637"/>
                <a:gd name="connsiteY0" fmla="*/ 4492350 h 4492350"/>
                <a:gd name="connsiteX1" fmla="*/ 1765005 w 3662637"/>
                <a:gd name="connsiteY1" fmla="*/ 3785190 h 4492350"/>
                <a:gd name="connsiteX2" fmla="*/ 1275907 w 3662637"/>
                <a:gd name="connsiteY2" fmla="*/ 3381153 h 4492350"/>
                <a:gd name="connsiteX3" fmla="*/ 0 w 3662637"/>
                <a:gd name="connsiteY3" fmla="*/ 2945218 h 4492350"/>
                <a:gd name="connsiteX4" fmla="*/ 1111196 w 3662637"/>
                <a:gd name="connsiteY4" fmla="*/ 3238920 h 4492350"/>
                <a:gd name="connsiteX5" fmla="*/ 381560 w 3662637"/>
                <a:gd name="connsiteY5" fmla="*/ 2432058 h 4492350"/>
                <a:gd name="connsiteX6" fmla="*/ 1743740 w 3662637"/>
                <a:gd name="connsiteY6" fmla="*/ 3519376 h 4492350"/>
                <a:gd name="connsiteX7" fmla="*/ 1652058 w 3662637"/>
                <a:gd name="connsiteY7" fmla="*/ 2400346 h 4492350"/>
                <a:gd name="connsiteX8" fmla="*/ 28261 w 3662637"/>
                <a:gd name="connsiteY8" fmla="*/ 742880 h 4492350"/>
                <a:gd name="connsiteX9" fmla="*/ 956930 w 3662637"/>
                <a:gd name="connsiteY9" fmla="*/ 1924493 h 4492350"/>
                <a:gd name="connsiteX10" fmla="*/ 1061670 w 3662637"/>
                <a:gd name="connsiteY10" fmla="*/ 857226 h 4492350"/>
                <a:gd name="connsiteX11" fmla="*/ 1162773 w 3662637"/>
                <a:gd name="connsiteY11" fmla="*/ 2026621 h 4492350"/>
                <a:gd name="connsiteX12" fmla="*/ 1682742 w 3662637"/>
                <a:gd name="connsiteY12" fmla="*/ 2194318 h 4492350"/>
                <a:gd name="connsiteX13" fmla="*/ 1924493 w 3662637"/>
                <a:gd name="connsiteY13" fmla="*/ 0 h 4492350"/>
                <a:gd name="connsiteX14" fmla="*/ 1995936 w 3662637"/>
                <a:gd name="connsiteY14" fmla="*/ 986216 h 4492350"/>
                <a:gd name="connsiteX15" fmla="*/ 1850065 w 3662637"/>
                <a:gd name="connsiteY15" fmla="*/ 2060385 h 4492350"/>
                <a:gd name="connsiteX16" fmla="*/ 2025596 w 3662637"/>
                <a:gd name="connsiteY16" fmla="*/ 3046321 h 4492350"/>
                <a:gd name="connsiteX17" fmla="*/ 2615609 w 3662637"/>
                <a:gd name="connsiteY17" fmla="*/ 2519916 h 4492350"/>
                <a:gd name="connsiteX18" fmla="*/ 2881796 w 3662637"/>
                <a:gd name="connsiteY18" fmla="*/ 1291762 h 4492350"/>
                <a:gd name="connsiteX19" fmla="*/ 2774911 w 3662637"/>
                <a:gd name="connsiteY19" fmla="*/ 2383091 h 4492350"/>
                <a:gd name="connsiteX20" fmla="*/ 3662637 w 3662637"/>
                <a:gd name="connsiteY20" fmla="*/ 1124252 h 4492350"/>
                <a:gd name="connsiteX21" fmla="*/ 2190307 w 3662637"/>
                <a:gd name="connsiteY21" fmla="*/ 3370521 h 4492350"/>
                <a:gd name="connsiteX22" fmla="*/ 2137144 w 3662637"/>
                <a:gd name="connsiteY22" fmla="*/ 3817088 h 4492350"/>
                <a:gd name="connsiteX23" fmla="*/ 3285460 w 3662637"/>
                <a:gd name="connsiteY23" fmla="*/ 3094074 h 4492350"/>
                <a:gd name="connsiteX24" fmla="*/ 2162419 w 3662637"/>
                <a:gd name="connsiteY24" fmla="*/ 4030951 h 4492350"/>
                <a:gd name="connsiteX25" fmla="*/ 2200940 w 3662637"/>
                <a:gd name="connsiteY25" fmla="*/ 4476307 h 4492350"/>
                <a:gd name="connsiteX26" fmla="*/ 2186296 w 3662637"/>
                <a:gd name="connsiteY26" fmla="*/ 4491415 h 4492350"/>
                <a:gd name="connsiteX27" fmla="*/ 1711842 w 3662637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51844 w 3638574"/>
                <a:gd name="connsiteY2" fmla="*/ 3381153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57497 w 3638574"/>
                <a:gd name="connsiteY5" fmla="*/ 2432058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51844 w 3638574"/>
                <a:gd name="connsiteY2" fmla="*/ 3381153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57497 w 3638574"/>
                <a:gd name="connsiteY5" fmla="*/ 2432058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51844 w 3638574"/>
                <a:gd name="connsiteY2" fmla="*/ 3381153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57497 w 3638574"/>
                <a:gd name="connsiteY5" fmla="*/ 2432058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57497 w 3638574"/>
                <a:gd name="connsiteY5" fmla="*/ 2432058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57497 w 3638574"/>
                <a:gd name="connsiteY5" fmla="*/ 2432058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65518 w 3638574"/>
                <a:gd name="connsiteY5" fmla="*/ 2420026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65518 w 3638574"/>
                <a:gd name="connsiteY5" fmla="*/ 2420026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65518 w 3638574"/>
                <a:gd name="connsiteY5" fmla="*/ 2420026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65518 w 3638574"/>
                <a:gd name="connsiteY5" fmla="*/ 2420026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65518 w 3638574"/>
                <a:gd name="connsiteY5" fmla="*/ 2420026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58679 w 3638574"/>
                <a:gd name="connsiteY12" fmla="*/ 2194318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40942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46038 w 3638574"/>
                <a:gd name="connsiteY12" fmla="*/ 2198532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19873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46038 w 3638574"/>
                <a:gd name="connsiteY12" fmla="*/ 2198532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03018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46038 w 3638574"/>
                <a:gd name="connsiteY12" fmla="*/ 2198532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13081 w 3638574"/>
                <a:gd name="connsiteY22" fmla="*/ 3817088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  <a:gd name="connsiteX0" fmla="*/ 1687779 w 3638574"/>
                <a:gd name="connsiteY0" fmla="*/ 4492350 h 4492350"/>
                <a:gd name="connsiteX1" fmla="*/ 1703018 w 3638574"/>
                <a:gd name="connsiteY1" fmla="*/ 3785190 h 4492350"/>
                <a:gd name="connsiteX2" fmla="*/ 1239812 w 3638574"/>
                <a:gd name="connsiteY2" fmla="*/ 3369121 h 4492350"/>
                <a:gd name="connsiteX3" fmla="*/ 0 w 3638574"/>
                <a:gd name="connsiteY3" fmla="*/ 2917145 h 4492350"/>
                <a:gd name="connsiteX4" fmla="*/ 1087133 w 3638574"/>
                <a:gd name="connsiteY4" fmla="*/ 3238920 h 4492350"/>
                <a:gd name="connsiteX5" fmla="*/ 389581 w 3638574"/>
                <a:gd name="connsiteY5" fmla="*/ 2412005 h 4492350"/>
                <a:gd name="connsiteX6" fmla="*/ 1719677 w 3638574"/>
                <a:gd name="connsiteY6" fmla="*/ 3519376 h 4492350"/>
                <a:gd name="connsiteX7" fmla="*/ 1627995 w 3638574"/>
                <a:gd name="connsiteY7" fmla="*/ 2400346 h 4492350"/>
                <a:gd name="connsiteX8" fmla="*/ 4198 w 3638574"/>
                <a:gd name="connsiteY8" fmla="*/ 742880 h 4492350"/>
                <a:gd name="connsiteX9" fmla="*/ 932867 w 3638574"/>
                <a:gd name="connsiteY9" fmla="*/ 1924493 h 4492350"/>
                <a:gd name="connsiteX10" fmla="*/ 1037607 w 3638574"/>
                <a:gd name="connsiteY10" fmla="*/ 857226 h 4492350"/>
                <a:gd name="connsiteX11" fmla="*/ 1138710 w 3638574"/>
                <a:gd name="connsiteY11" fmla="*/ 2026621 h 4492350"/>
                <a:gd name="connsiteX12" fmla="*/ 1646038 w 3638574"/>
                <a:gd name="connsiteY12" fmla="*/ 2198532 h 4492350"/>
                <a:gd name="connsiteX13" fmla="*/ 1900430 w 3638574"/>
                <a:gd name="connsiteY13" fmla="*/ 0 h 4492350"/>
                <a:gd name="connsiteX14" fmla="*/ 1971873 w 3638574"/>
                <a:gd name="connsiteY14" fmla="*/ 986216 h 4492350"/>
                <a:gd name="connsiteX15" fmla="*/ 1826002 w 3638574"/>
                <a:gd name="connsiteY15" fmla="*/ 2060385 h 4492350"/>
                <a:gd name="connsiteX16" fmla="*/ 2001533 w 3638574"/>
                <a:gd name="connsiteY16" fmla="*/ 3046321 h 4492350"/>
                <a:gd name="connsiteX17" fmla="*/ 2591546 w 3638574"/>
                <a:gd name="connsiteY17" fmla="*/ 2519916 h 4492350"/>
                <a:gd name="connsiteX18" fmla="*/ 2857733 w 3638574"/>
                <a:gd name="connsiteY18" fmla="*/ 1291762 h 4492350"/>
                <a:gd name="connsiteX19" fmla="*/ 2750848 w 3638574"/>
                <a:gd name="connsiteY19" fmla="*/ 2383091 h 4492350"/>
                <a:gd name="connsiteX20" fmla="*/ 3638574 w 3638574"/>
                <a:gd name="connsiteY20" fmla="*/ 1124252 h 4492350"/>
                <a:gd name="connsiteX21" fmla="*/ 2166244 w 3638574"/>
                <a:gd name="connsiteY21" fmla="*/ 3370521 h 4492350"/>
                <a:gd name="connsiteX22" fmla="*/ 2121509 w 3638574"/>
                <a:gd name="connsiteY22" fmla="*/ 3808660 h 4492350"/>
                <a:gd name="connsiteX23" fmla="*/ 3261397 w 3638574"/>
                <a:gd name="connsiteY23" fmla="*/ 3094074 h 4492350"/>
                <a:gd name="connsiteX24" fmla="*/ 2138356 w 3638574"/>
                <a:gd name="connsiteY24" fmla="*/ 4030951 h 4492350"/>
                <a:gd name="connsiteX25" fmla="*/ 2176877 w 3638574"/>
                <a:gd name="connsiteY25" fmla="*/ 4476307 h 4492350"/>
                <a:gd name="connsiteX26" fmla="*/ 2162233 w 3638574"/>
                <a:gd name="connsiteY26" fmla="*/ 4491415 h 4492350"/>
                <a:gd name="connsiteX27" fmla="*/ 1687779 w 3638574"/>
                <a:gd name="connsiteY27" fmla="*/ 4492350 h 44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638574" h="4492350">
                  <a:moveTo>
                    <a:pt x="1687779" y="4492350"/>
                  </a:moveTo>
                  <a:cubicBezTo>
                    <a:pt x="1649353" y="4280693"/>
                    <a:pt x="1685297" y="4020910"/>
                    <a:pt x="1703018" y="3785190"/>
                  </a:cubicBezTo>
                  <a:lnTo>
                    <a:pt x="1239812" y="3369121"/>
                  </a:lnTo>
                  <a:cubicBezTo>
                    <a:pt x="710236" y="3436368"/>
                    <a:pt x="325039" y="3138656"/>
                    <a:pt x="0" y="2917145"/>
                  </a:cubicBezTo>
                  <a:cubicBezTo>
                    <a:pt x="370399" y="3119320"/>
                    <a:pt x="1037576" y="3333525"/>
                    <a:pt x="1087133" y="3238920"/>
                  </a:cubicBezTo>
                  <a:cubicBezTo>
                    <a:pt x="945521" y="3141082"/>
                    <a:pt x="539214" y="2730422"/>
                    <a:pt x="389581" y="2412005"/>
                  </a:cubicBezTo>
                  <a:cubicBezTo>
                    <a:pt x="859682" y="2946896"/>
                    <a:pt x="1430048" y="3277253"/>
                    <a:pt x="1719677" y="3519376"/>
                  </a:cubicBezTo>
                  <a:cubicBezTo>
                    <a:pt x="1735906" y="3304113"/>
                    <a:pt x="1659893" y="2776030"/>
                    <a:pt x="1627995" y="2400346"/>
                  </a:cubicBezTo>
                  <a:cubicBezTo>
                    <a:pt x="725782" y="2160678"/>
                    <a:pt x="172484" y="1536000"/>
                    <a:pt x="4198" y="742880"/>
                  </a:cubicBezTo>
                  <a:cubicBezTo>
                    <a:pt x="248250" y="1210277"/>
                    <a:pt x="456205" y="1649601"/>
                    <a:pt x="932867" y="1924493"/>
                  </a:cubicBezTo>
                  <a:cubicBezTo>
                    <a:pt x="1158949" y="1666327"/>
                    <a:pt x="1108304" y="1211645"/>
                    <a:pt x="1037607" y="857226"/>
                  </a:cubicBezTo>
                  <a:cubicBezTo>
                    <a:pt x="1222371" y="1153446"/>
                    <a:pt x="1266767" y="1586023"/>
                    <a:pt x="1138710" y="2026621"/>
                  </a:cubicBezTo>
                  <a:cubicBezTo>
                    <a:pt x="1250538" y="2109256"/>
                    <a:pt x="1570304" y="2252254"/>
                    <a:pt x="1646038" y="2198532"/>
                  </a:cubicBezTo>
                  <a:cubicBezTo>
                    <a:pt x="1690527" y="1476450"/>
                    <a:pt x="1904067" y="874481"/>
                    <a:pt x="1900430" y="0"/>
                  </a:cubicBezTo>
                  <a:cubicBezTo>
                    <a:pt x="1976693" y="192349"/>
                    <a:pt x="2015482" y="645373"/>
                    <a:pt x="1971873" y="986216"/>
                  </a:cubicBezTo>
                  <a:cubicBezTo>
                    <a:pt x="1947436" y="1177213"/>
                    <a:pt x="1846749" y="1657958"/>
                    <a:pt x="1826002" y="2060385"/>
                  </a:cubicBezTo>
                  <a:cubicBezTo>
                    <a:pt x="1811014" y="2351099"/>
                    <a:pt x="1951043" y="3007770"/>
                    <a:pt x="2001533" y="3046321"/>
                  </a:cubicBezTo>
                  <a:cubicBezTo>
                    <a:pt x="2041794" y="3055338"/>
                    <a:pt x="2575349" y="2567047"/>
                    <a:pt x="2591546" y="2519916"/>
                  </a:cubicBezTo>
                  <a:cubicBezTo>
                    <a:pt x="2482423" y="2107858"/>
                    <a:pt x="2569814" y="1503293"/>
                    <a:pt x="2857733" y="1291762"/>
                  </a:cubicBezTo>
                  <a:cubicBezTo>
                    <a:pt x="2648315" y="1639496"/>
                    <a:pt x="2663487" y="2195777"/>
                    <a:pt x="2750848" y="2383091"/>
                  </a:cubicBezTo>
                  <a:cubicBezTo>
                    <a:pt x="3066810" y="2282983"/>
                    <a:pt x="3503085" y="1513118"/>
                    <a:pt x="3638574" y="1124252"/>
                  </a:cubicBezTo>
                  <a:cubicBezTo>
                    <a:pt x="3492704" y="2254009"/>
                    <a:pt x="2460505" y="2814271"/>
                    <a:pt x="2166244" y="3370521"/>
                  </a:cubicBezTo>
                  <a:cubicBezTo>
                    <a:pt x="2148523" y="3519377"/>
                    <a:pt x="2147251" y="3667825"/>
                    <a:pt x="2121509" y="3808660"/>
                  </a:cubicBezTo>
                  <a:cubicBezTo>
                    <a:pt x="2452144" y="3808286"/>
                    <a:pt x="3159362" y="3298984"/>
                    <a:pt x="3261397" y="3094074"/>
                  </a:cubicBezTo>
                  <a:cubicBezTo>
                    <a:pt x="3262702" y="3429094"/>
                    <a:pt x="2493987" y="3820258"/>
                    <a:pt x="2138356" y="4030951"/>
                  </a:cubicBezTo>
                  <a:cubicBezTo>
                    <a:pt x="2116438" y="4040371"/>
                    <a:pt x="2182753" y="4334539"/>
                    <a:pt x="2176877" y="4476307"/>
                  </a:cubicBezTo>
                  <a:cubicBezTo>
                    <a:pt x="2170659" y="4477332"/>
                    <a:pt x="2168451" y="4490390"/>
                    <a:pt x="2162233" y="4491415"/>
                  </a:cubicBezTo>
                  <a:lnTo>
                    <a:pt x="1687779" y="4492350"/>
                  </a:lnTo>
                  <a:close/>
                </a:path>
              </a:pathLst>
            </a:custGeom>
            <a:solidFill>
              <a:srgbClr val="0086C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27"/>
            <p:cNvSpPr>
              <a:spLocks noChangeAspect="1"/>
            </p:cNvSpPr>
            <p:nvPr/>
          </p:nvSpPr>
          <p:spPr>
            <a:xfrm>
              <a:off x="3291992" y="3456526"/>
              <a:ext cx="282734" cy="285860"/>
            </a:xfrm>
            <a:prstGeom prst="ellipse">
              <a:avLst/>
            </a:prstGeom>
            <a:solidFill>
              <a:srgbClr val="0086C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28"/>
            <p:cNvSpPr>
              <a:spLocks noChangeAspect="1"/>
            </p:cNvSpPr>
            <p:nvPr/>
          </p:nvSpPr>
          <p:spPr>
            <a:xfrm>
              <a:off x="4404589" y="3375372"/>
              <a:ext cx="282734" cy="285860"/>
            </a:xfrm>
            <a:prstGeom prst="ellipse">
              <a:avLst/>
            </a:prstGeom>
            <a:solidFill>
              <a:srgbClr val="575757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29"/>
            <p:cNvSpPr>
              <a:spLocks noChangeAspect="1"/>
            </p:cNvSpPr>
            <p:nvPr/>
          </p:nvSpPr>
          <p:spPr>
            <a:xfrm>
              <a:off x="2917022" y="2807341"/>
              <a:ext cx="282734" cy="285860"/>
            </a:xfrm>
            <a:prstGeom prst="ellipse">
              <a:avLst/>
            </a:prstGeom>
            <a:solidFill>
              <a:srgbClr val="ED8B0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30"/>
            <p:cNvSpPr>
              <a:spLocks noChangeAspect="1"/>
            </p:cNvSpPr>
            <p:nvPr/>
          </p:nvSpPr>
          <p:spPr>
            <a:xfrm>
              <a:off x="1934647" y="3253952"/>
              <a:ext cx="282734" cy="285860"/>
            </a:xfrm>
            <a:prstGeom prst="ellipse">
              <a:avLst/>
            </a:prstGeom>
            <a:solidFill>
              <a:srgbClr val="0086C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31"/>
            <p:cNvSpPr>
              <a:spLocks noChangeAspect="1"/>
            </p:cNvSpPr>
            <p:nvPr/>
          </p:nvSpPr>
          <p:spPr>
            <a:xfrm>
              <a:off x="1769217" y="4126028"/>
              <a:ext cx="282734" cy="285860"/>
            </a:xfrm>
            <a:prstGeom prst="ellipse">
              <a:avLst/>
            </a:prstGeom>
            <a:solidFill>
              <a:srgbClr val="ED8B0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32"/>
            <p:cNvSpPr>
              <a:spLocks noChangeAspect="1"/>
            </p:cNvSpPr>
            <p:nvPr/>
          </p:nvSpPr>
          <p:spPr>
            <a:xfrm>
              <a:off x="2515329" y="4743896"/>
              <a:ext cx="282734" cy="285860"/>
            </a:xfrm>
            <a:prstGeom prst="ellipse">
              <a:avLst/>
            </a:prstGeom>
            <a:solidFill>
              <a:srgbClr val="575757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33"/>
            <p:cNvSpPr>
              <a:spLocks noChangeAspect="1"/>
            </p:cNvSpPr>
            <p:nvPr/>
          </p:nvSpPr>
          <p:spPr>
            <a:xfrm>
              <a:off x="3427025" y="4411887"/>
              <a:ext cx="282734" cy="285860"/>
            </a:xfrm>
            <a:prstGeom prst="ellipse">
              <a:avLst/>
            </a:prstGeom>
            <a:solidFill>
              <a:srgbClr val="ED8B0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34"/>
            <p:cNvSpPr>
              <a:spLocks noChangeAspect="1"/>
            </p:cNvSpPr>
            <p:nvPr/>
          </p:nvSpPr>
          <p:spPr>
            <a:xfrm>
              <a:off x="3856868" y="5212633"/>
              <a:ext cx="282734" cy="285860"/>
            </a:xfrm>
            <a:prstGeom prst="ellipse">
              <a:avLst/>
            </a:prstGeom>
            <a:solidFill>
              <a:srgbClr val="575757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椭圆 22"/>
          <p:cNvSpPr>
            <a:spLocks noChangeAspect="1"/>
          </p:cNvSpPr>
          <p:nvPr/>
        </p:nvSpPr>
        <p:spPr>
          <a:xfrm>
            <a:off x="1155774" y="2079746"/>
            <a:ext cx="565468" cy="571720"/>
          </a:xfrm>
          <a:prstGeom prst="ellipse">
            <a:avLst/>
          </a:prstGeom>
          <a:solidFill>
            <a:srgbClr val="ED8B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100" dirty="0">
              <a:solidFill>
                <a:prstClr val="white"/>
              </a:solidFill>
            </a:endParaRPr>
          </a:p>
        </p:txBody>
      </p:sp>
      <p:sp>
        <p:nvSpPr>
          <p:cNvPr id="5" name="椭圆 20"/>
          <p:cNvSpPr>
            <a:spLocks noChangeAspect="1"/>
          </p:cNvSpPr>
          <p:nvPr/>
        </p:nvSpPr>
        <p:spPr>
          <a:xfrm>
            <a:off x="2985682" y="1340768"/>
            <a:ext cx="565468" cy="571720"/>
          </a:xfrm>
          <a:prstGeom prst="ellipse">
            <a:avLst/>
          </a:prstGeom>
          <a:solidFill>
            <a:srgbClr val="0086C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100" dirty="0"/>
          </a:p>
        </p:txBody>
      </p:sp>
      <p:sp>
        <p:nvSpPr>
          <p:cNvPr id="10" name="椭圆 25"/>
          <p:cNvSpPr>
            <a:spLocks noChangeAspect="1"/>
          </p:cNvSpPr>
          <p:nvPr/>
        </p:nvSpPr>
        <p:spPr>
          <a:xfrm>
            <a:off x="3910045" y="2666849"/>
            <a:ext cx="565468" cy="571720"/>
          </a:xfrm>
          <a:prstGeom prst="ellipse">
            <a:avLst/>
          </a:prstGeom>
          <a:solidFill>
            <a:srgbClr val="0086C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100" dirty="0"/>
          </a:p>
        </p:txBody>
      </p:sp>
      <p:sp>
        <p:nvSpPr>
          <p:cNvPr id="9" name="椭圆 24"/>
          <p:cNvSpPr>
            <a:spLocks noChangeAspect="1"/>
          </p:cNvSpPr>
          <p:nvPr/>
        </p:nvSpPr>
        <p:spPr>
          <a:xfrm>
            <a:off x="4445084" y="4411887"/>
            <a:ext cx="565468" cy="571720"/>
          </a:xfrm>
          <a:prstGeom prst="ellipse">
            <a:avLst/>
          </a:prstGeom>
          <a:solidFill>
            <a:srgbClr val="ED8B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100" dirty="0"/>
          </a:p>
        </p:txBody>
      </p:sp>
      <p:sp>
        <p:nvSpPr>
          <p:cNvPr id="8" name="椭圆 23"/>
          <p:cNvSpPr>
            <a:spLocks noChangeAspect="1"/>
          </p:cNvSpPr>
          <p:nvPr/>
        </p:nvSpPr>
        <p:spPr>
          <a:xfrm>
            <a:off x="1094916" y="4268033"/>
            <a:ext cx="565468" cy="571720"/>
          </a:xfrm>
          <a:prstGeom prst="ellipse">
            <a:avLst/>
          </a:prstGeom>
          <a:solidFill>
            <a:srgbClr val="0086C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100" dirty="0"/>
          </a:p>
        </p:txBody>
      </p:sp>
      <p:sp>
        <p:nvSpPr>
          <p:cNvPr id="11" name="椭圆 26"/>
          <p:cNvSpPr>
            <a:spLocks noChangeAspect="1"/>
          </p:cNvSpPr>
          <p:nvPr/>
        </p:nvSpPr>
        <p:spPr>
          <a:xfrm>
            <a:off x="2186951" y="2235621"/>
            <a:ext cx="565468" cy="571720"/>
          </a:xfrm>
          <a:prstGeom prst="ellipse">
            <a:avLst/>
          </a:prstGeom>
          <a:solidFill>
            <a:srgbClr val="575757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100" dirty="0"/>
          </a:p>
        </p:txBody>
      </p:sp>
      <p:sp>
        <p:nvSpPr>
          <p:cNvPr id="6" name="椭圆 21"/>
          <p:cNvSpPr>
            <a:spLocks noChangeAspect="1"/>
          </p:cNvSpPr>
          <p:nvPr/>
        </p:nvSpPr>
        <p:spPr>
          <a:xfrm>
            <a:off x="4727818" y="2455877"/>
            <a:ext cx="565468" cy="571720"/>
          </a:xfrm>
          <a:prstGeom prst="ellipse">
            <a:avLst/>
          </a:prstGeom>
          <a:solidFill>
            <a:srgbClr val="ED8B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4" name="Rounded Rectangle 53"/>
          <p:cNvSpPr/>
          <p:nvPr/>
        </p:nvSpPr>
        <p:spPr>
          <a:xfrm>
            <a:off x="5442251" y="2098675"/>
            <a:ext cx="648072" cy="643562"/>
          </a:xfrm>
          <a:prstGeom prst="roundRect">
            <a:avLst>
              <a:gd name="adj" fmla="val 11033"/>
            </a:avLst>
          </a:prstGeom>
          <a:solidFill>
            <a:srgbClr val="ED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</a:t>
            </a:r>
            <a:endParaRPr lang="en-US" sz="4400" b="1" dirty="0"/>
          </a:p>
        </p:txBody>
      </p:sp>
      <p:sp>
        <p:nvSpPr>
          <p:cNvPr id="53" name="Rounded Rectangle 52"/>
          <p:cNvSpPr/>
          <p:nvPr/>
        </p:nvSpPr>
        <p:spPr>
          <a:xfrm>
            <a:off x="5442251" y="4886826"/>
            <a:ext cx="648072" cy="570861"/>
          </a:xfrm>
          <a:prstGeom prst="roundRect">
            <a:avLst>
              <a:gd name="adj" fmla="val 11033"/>
            </a:avLst>
          </a:prstGeom>
          <a:solidFill>
            <a:srgbClr val="0086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3</a:t>
            </a:r>
            <a:endParaRPr lang="en-US" sz="4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313360" y="1994212"/>
            <a:ext cx="59316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rPr>
              <a:t>ФРМ выдает </a:t>
            </a:r>
            <a:r>
              <a:rPr lang="ru-RU" sz="2000" dirty="0" err="1" smtClean="0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rPr>
              <a:t>займ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rPr>
              <a:t> до 250 млн руб. сроком до 15 лет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rPr>
              <a:t>на реализацию проекта в моногороде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rPr>
              <a:t>по ставке </a:t>
            </a: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rPr>
              <a:t>0% годовых</a:t>
            </a:r>
            <a:endParaRPr lang="ru-RU" sz="2000" b="1" dirty="0">
              <a:solidFill>
                <a:srgbClr val="002060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25" name="Rounded Rectangle 53"/>
          <p:cNvSpPr/>
          <p:nvPr/>
        </p:nvSpPr>
        <p:spPr>
          <a:xfrm>
            <a:off x="5434306" y="3456526"/>
            <a:ext cx="648072" cy="643562"/>
          </a:xfrm>
          <a:prstGeom prst="roundRect">
            <a:avLst>
              <a:gd name="adj" fmla="val 11033"/>
            </a:avLst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</a:t>
            </a:r>
            <a:endParaRPr lang="en-US" sz="4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383123" y="4704060"/>
            <a:ext cx="50939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rPr>
              <a:t>Банк уполномочен на 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открытие 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 ведение специальных счетов для обслуживания займов 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ФРМ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rPr>
              <a:t> </a:t>
            </a:r>
            <a:endParaRPr lang="en-US" sz="2000" dirty="0">
              <a:solidFill>
                <a:srgbClr val="002060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77786" y="3279742"/>
            <a:ext cx="42267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rPr>
              <a:t>Банк выдает гарантию за заемщика ФРМ, обеспечивающую 100 % покрытие его обязательств</a:t>
            </a:r>
            <a:endParaRPr lang="ru-RU" sz="2000" dirty="0">
              <a:solidFill>
                <a:srgbClr val="002060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85985" y="351159"/>
            <a:ext cx="11593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Calibri" pitchFamily="34" charset="0"/>
                <a:ea typeface="+mj-ea"/>
              </a:rPr>
              <a:t>Сотрудничество с Фондом Развития Моногородов (ФРМ)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426" y="6335637"/>
            <a:ext cx="1319450" cy="40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40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10" grpId="0" animBg="1"/>
      <p:bldP spid="9" grpId="0" animBg="1"/>
      <p:bldP spid="8" grpId="0" animBg="1"/>
      <p:bldP spid="11" grpId="0" animBg="1"/>
      <p:bldP spid="6" grpId="0" animBg="1"/>
      <p:bldP spid="54" grpId="0" animBg="1"/>
      <p:bldP spid="53" grpId="0" animBg="1"/>
      <p:bldP spid="24" grpId="0"/>
      <p:bldP spid="25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548680"/>
            <a:ext cx="9459664" cy="471365"/>
          </a:xfrm>
        </p:spPr>
        <p:txBody>
          <a:bodyPr/>
          <a:lstStyle/>
          <a:p>
            <a:r>
              <a:rPr lang="ru-RU" sz="2800" b="0" dirty="0" smtClean="0">
                <a:solidFill>
                  <a:srgbClr val="002060"/>
                </a:solidFill>
                <a:latin typeface="+mn-lt"/>
              </a:rPr>
              <a:t>Льготные кредиты по программе Минсельхоза</a:t>
            </a:r>
            <a:endParaRPr lang="en-US" sz="2800" b="0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-16934" y="4114813"/>
            <a:ext cx="5476779" cy="1549387"/>
            <a:chOff x="416048" y="3229052"/>
            <a:chExt cx="4401902" cy="1245303"/>
          </a:xfrm>
        </p:grpSpPr>
        <p:grpSp>
          <p:nvGrpSpPr>
            <p:cNvPr id="84" name="Group 83"/>
            <p:cNvGrpSpPr/>
            <p:nvPr/>
          </p:nvGrpSpPr>
          <p:grpSpPr>
            <a:xfrm>
              <a:off x="4082750" y="3573724"/>
              <a:ext cx="675217" cy="303003"/>
              <a:chOff x="4082750" y="3573724"/>
              <a:chExt cx="675217" cy="303003"/>
            </a:xfrm>
          </p:grpSpPr>
          <p:sp>
            <p:nvSpPr>
              <p:cNvPr id="82" name="Freeform 6"/>
              <p:cNvSpPr>
                <a:spLocks/>
              </p:cNvSpPr>
              <p:nvPr/>
            </p:nvSpPr>
            <p:spPr bwMode="auto">
              <a:xfrm>
                <a:off x="4221177" y="3573724"/>
                <a:ext cx="536790" cy="299927"/>
              </a:xfrm>
              <a:custGeom>
                <a:avLst/>
                <a:gdLst/>
                <a:ahLst/>
                <a:cxnLst>
                  <a:cxn ang="0">
                    <a:pos x="381" y="26"/>
                  </a:cxn>
                  <a:cxn ang="0">
                    <a:pos x="368" y="49"/>
                  </a:cxn>
                  <a:cxn ang="0">
                    <a:pos x="339" y="46"/>
                  </a:cxn>
                  <a:cxn ang="0">
                    <a:pos x="230" y="86"/>
                  </a:cxn>
                  <a:cxn ang="0">
                    <a:pos x="134" y="152"/>
                  </a:cxn>
                  <a:cxn ang="0">
                    <a:pos x="42" y="212"/>
                  </a:cxn>
                  <a:cxn ang="0">
                    <a:pos x="42" y="212"/>
                  </a:cxn>
                  <a:cxn ang="0">
                    <a:pos x="11" y="210"/>
                  </a:cxn>
                  <a:cxn ang="0">
                    <a:pos x="0" y="210"/>
                  </a:cxn>
                  <a:cxn ang="0">
                    <a:pos x="84" y="146"/>
                  </a:cxn>
                  <a:cxn ang="0">
                    <a:pos x="179" y="80"/>
                  </a:cxn>
                  <a:cxn ang="0">
                    <a:pos x="278" y="16"/>
                  </a:cxn>
                  <a:cxn ang="0">
                    <a:pos x="381" y="26"/>
                  </a:cxn>
                </a:cxnLst>
                <a:rect l="0" t="0" r="r" b="b"/>
                <a:pathLst>
                  <a:path w="381" h="212">
                    <a:moveTo>
                      <a:pt x="381" y="26"/>
                    </a:moveTo>
                    <a:cubicBezTo>
                      <a:pt x="379" y="34"/>
                      <a:pt x="373" y="42"/>
                      <a:pt x="368" y="49"/>
                    </a:cubicBezTo>
                    <a:cubicBezTo>
                      <a:pt x="358" y="47"/>
                      <a:pt x="348" y="46"/>
                      <a:pt x="339" y="46"/>
                    </a:cubicBezTo>
                    <a:cubicBezTo>
                      <a:pt x="298" y="43"/>
                      <a:pt x="262" y="63"/>
                      <a:pt x="230" y="86"/>
                    </a:cubicBezTo>
                    <a:cubicBezTo>
                      <a:pt x="199" y="110"/>
                      <a:pt x="170" y="136"/>
                      <a:pt x="134" y="152"/>
                    </a:cubicBezTo>
                    <a:cubicBezTo>
                      <a:pt x="100" y="167"/>
                      <a:pt x="64" y="180"/>
                      <a:pt x="42" y="212"/>
                    </a:cubicBezTo>
                    <a:cubicBezTo>
                      <a:pt x="42" y="212"/>
                      <a:pt x="42" y="212"/>
                      <a:pt x="42" y="212"/>
                    </a:cubicBezTo>
                    <a:cubicBezTo>
                      <a:pt x="32" y="211"/>
                      <a:pt x="21" y="211"/>
                      <a:pt x="11" y="210"/>
                    </a:cubicBezTo>
                    <a:cubicBezTo>
                      <a:pt x="7" y="210"/>
                      <a:pt x="4" y="210"/>
                      <a:pt x="0" y="210"/>
                    </a:cubicBezTo>
                    <a:cubicBezTo>
                      <a:pt x="24" y="184"/>
                      <a:pt x="54" y="164"/>
                      <a:pt x="84" y="146"/>
                    </a:cubicBezTo>
                    <a:cubicBezTo>
                      <a:pt x="117" y="125"/>
                      <a:pt x="149" y="104"/>
                      <a:pt x="179" y="80"/>
                    </a:cubicBezTo>
                    <a:cubicBezTo>
                      <a:pt x="210" y="55"/>
                      <a:pt x="241" y="29"/>
                      <a:pt x="278" y="16"/>
                    </a:cubicBezTo>
                    <a:cubicBezTo>
                      <a:pt x="311" y="4"/>
                      <a:pt x="355" y="0"/>
                      <a:pt x="381" y="26"/>
                    </a:cubicBezTo>
                  </a:path>
                </a:pathLst>
              </a:custGeom>
              <a:solidFill>
                <a:srgbClr val="EDC38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7"/>
              <p:cNvSpPr>
                <a:spLocks/>
              </p:cNvSpPr>
              <p:nvPr/>
            </p:nvSpPr>
            <p:spPr bwMode="auto">
              <a:xfrm>
                <a:off x="4082750" y="3573724"/>
                <a:ext cx="504489" cy="303003"/>
              </a:xfrm>
              <a:custGeom>
                <a:avLst/>
                <a:gdLst/>
                <a:ahLst/>
                <a:cxnLst>
                  <a:cxn ang="0">
                    <a:pos x="358" y="7"/>
                  </a:cxn>
                  <a:cxn ang="0">
                    <a:pos x="281" y="58"/>
                  </a:cxn>
                  <a:cxn ang="0">
                    <a:pos x="233" y="96"/>
                  </a:cxn>
                  <a:cxn ang="0">
                    <a:pos x="179" y="131"/>
                  </a:cxn>
                  <a:cxn ang="0">
                    <a:pos x="79" y="210"/>
                  </a:cxn>
                  <a:cxn ang="0">
                    <a:pos x="0" y="214"/>
                  </a:cxn>
                  <a:cxn ang="0">
                    <a:pos x="78" y="151"/>
                  </a:cxn>
                  <a:cxn ang="0">
                    <a:pos x="164" y="78"/>
                  </a:cxn>
                  <a:cxn ang="0">
                    <a:pos x="255" y="15"/>
                  </a:cxn>
                  <a:cxn ang="0">
                    <a:pos x="358" y="7"/>
                  </a:cxn>
                </a:cxnLst>
                <a:rect l="0" t="0" r="r" b="b"/>
                <a:pathLst>
                  <a:path w="358" h="214">
                    <a:moveTo>
                      <a:pt x="358" y="7"/>
                    </a:moveTo>
                    <a:cubicBezTo>
                      <a:pt x="330" y="20"/>
                      <a:pt x="304" y="39"/>
                      <a:pt x="281" y="58"/>
                    </a:cubicBezTo>
                    <a:cubicBezTo>
                      <a:pt x="265" y="71"/>
                      <a:pt x="249" y="84"/>
                      <a:pt x="233" y="96"/>
                    </a:cubicBezTo>
                    <a:cubicBezTo>
                      <a:pt x="216" y="108"/>
                      <a:pt x="197" y="119"/>
                      <a:pt x="179" y="131"/>
                    </a:cubicBezTo>
                    <a:cubicBezTo>
                      <a:pt x="143" y="153"/>
                      <a:pt x="106" y="176"/>
                      <a:pt x="79" y="210"/>
                    </a:cubicBezTo>
                    <a:cubicBezTo>
                      <a:pt x="53" y="210"/>
                      <a:pt x="26" y="212"/>
                      <a:pt x="0" y="214"/>
                    </a:cubicBezTo>
                    <a:cubicBezTo>
                      <a:pt x="23" y="190"/>
                      <a:pt x="51" y="171"/>
                      <a:pt x="78" y="151"/>
                    </a:cubicBezTo>
                    <a:cubicBezTo>
                      <a:pt x="109" y="129"/>
                      <a:pt x="136" y="104"/>
                      <a:pt x="164" y="78"/>
                    </a:cubicBezTo>
                    <a:cubicBezTo>
                      <a:pt x="191" y="53"/>
                      <a:pt x="220" y="28"/>
                      <a:pt x="255" y="15"/>
                    </a:cubicBezTo>
                    <a:cubicBezTo>
                      <a:pt x="287" y="2"/>
                      <a:pt x="324" y="0"/>
                      <a:pt x="358" y="7"/>
                    </a:cubicBezTo>
                  </a:path>
                </a:pathLst>
              </a:custGeom>
              <a:solidFill>
                <a:srgbClr val="EDC38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3205396" y="3229052"/>
              <a:ext cx="1336654" cy="866698"/>
              <a:chOff x="1619693" y="2449097"/>
              <a:chExt cx="894907" cy="580266"/>
            </a:xfrm>
          </p:grpSpPr>
          <p:sp>
            <p:nvSpPr>
              <p:cNvPr id="80" name="Freeform 97"/>
              <p:cNvSpPr>
                <a:spLocks/>
              </p:cNvSpPr>
              <p:nvPr/>
            </p:nvSpPr>
            <p:spPr bwMode="auto">
              <a:xfrm rot="10800000">
                <a:off x="1619693" y="2734089"/>
                <a:ext cx="894907" cy="295274"/>
              </a:xfrm>
              <a:custGeom>
                <a:avLst/>
                <a:gdLst/>
                <a:ahLst/>
                <a:cxnLst>
                  <a:cxn ang="0">
                    <a:pos x="82" y="9"/>
                  </a:cxn>
                  <a:cxn ang="0">
                    <a:pos x="127" y="27"/>
                  </a:cxn>
                  <a:cxn ang="0">
                    <a:pos x="151" y="50"/>
                  </a:cxn>
                  <a:cxn ang="0">
                    <a:pos x="0" y="50"/>
                  </a:cxn>
                  <a:cxn ang="0">
                    <a:pos x="35" y="18"/>
                  </a:cxn>
                  <a:cxn ang="0">
                    <a:pos x="82" y="9"/>
                  </a:cxn>
                </a:cxnLst>
                <a:rect l="0" t="0" r="r" b="b"/>
                <a:pathLst>
                  <a:path w="151" h="50">
                    <a:moveTo>
                      <a:pt x="82" y="9"/>
                    </a:moveTo>
                    <a:cubicBezTo>
                      <a:pt x="98" y="4"/>
                      <a:pt x="113" y="9"/>
                      <a:pt x="127" y="27"/>
                    </a:cubicBezTo>
                    <a:cubicBezTo>
                      <a:pt x="139" y="26"/>
                      <a:pt x="147" y="33"/>
                      <a:pt x="151" y="50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3" y="33"/>
                      <a:pt x="15" y="22"/>
                      <a:pt x="35" y="18"/>
                    </a:cubicBezTo>
                    <a:cubicBezTo>
                      <a:pt x="49" y="3"/>
                      <a:pt x="65" y="0"/>
                      <a:pt x="82" y="9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97"/>
              <p:cNvSpPr>
                <a:spLocks/>
              </p:cNvSpPr>
              <p:nvPr/>
            </p:nvSpPr>
            <p:spPr bwMode="auto">
              <a:xfrm>
                <a:off x="1619693" y="2449097"/>
                <a:ext cx="894907" cy="295274"/>
              </a:xfrm>
              <a:custGeom>
                <a:avLst/>
                <a:gdLst/>
                <a:ahLst/>
                <a:cxnLst>
                  <a:cxn ang="0">
                    <a:pos x="82" y="9"/>
                  </a:cxn>
                  <a:cxn ang="0">
                    <a:pos x="127" y="27"/>
                  </a:cxn>
                  <a:cxn ang="0">
                    <a:pos x="151" y="50"/>
                  </a:cxn>
                  <a:cxn ang="0">
                    <a:pos x="0" y="50"/>
                  </a:cxn>
                  <a:cxn ang="0">
                    <a:pos x="35" y="18"/>
                  </a:cxn>
                  <a:cxn ang="0">
                    <a:pos x="82" y="9"/>
                  </a:cxn>
                </a:cxnLst>
                <a:rect l="0" t="0" r="r" b="b"/>
                <a:pathLst>
                  <a:path w="151" h="50">
                    <a:moveTo>
                      <a:pt x="82" y="9"/>
                    </a:moveTo>
                    <a:cubicBezTo>
                      <a:pt x="98" y="4"/>
                      <a:pt x="113" y="9"/>
                      <a:pt x="127" y="27"/>
                    </a:cubicBezTo>
                    <a:cubicBezTo>
                      <a:pt x="139" y="26"/>
                      <a:pt x="147" y="33"/>
                      <a:pt x="151" y="50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3" y="33"/>
                      <a:pt x="15" y="22"/>
                      <a:pt x="35" y="18"/>
                    </a:cubicBezTo>
                    <a:cubicBezTo>
                      <a:pt x="49" y="3"/>
                      <a:pt x="65" y="0"/>
                      <a:pt x="82" y="9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36"/>
            <p:cNvGrpSpPr/>
            <p:nvPr/>
          </p:nvGrpSpPr>
          <p:grpSpPr>
            <a:xfrm>
              <a:off x="416048" y="3583284"/>
              <a:ext cx="4401902" cy="891071"/>
              <a:chOff x="389524" y="2962277"/>
              <a:chExt cx="2925176" cy="592138"/>
            </a:xfrm>
          </p:grpSpPr>
          <p:grpSp>
            <p:nvGrpSpPr>
              <p:cNvPr id="6" name="Group 17"/>
              <p:cNvGrpSpPr/>
              <p:nvPr/>
            </p:nvGrpSpPr>
            <p:grpSpPr>
              <a:xfrm>
                <a:off x="1707972" y="3004985"/>
                <a:ext cx="1606728" cy="547842"/>
                <a:chOff x="1650206" y="2728913"/>
                <a:chExt cx="2495550" cy="850900"/>
              </a:xfrm>
            </p:grpSpPr>
            <p:sp>
              <p:nvSpPr>
                <p:cNvPr id="7173" name="Freeform 5"/>
                <p:cNvSpPr>
                  <a:spLocks/>
                </p:cNvSpPr>
                <p:nvPr/>
              </p:nvSpPr>
              <p:spPr bwMode="auto">
                <a:xfrm>
                  <a:off x="3613943" y="2738438"/>
                  <a:ext cx="531813" cy="342900"/>
                </a:xfrm>
                <a:custGeom>
                  <a:avLst/>
                  <a:gdLst/>
                  <a:ahLst/>
                  <a:cxnLst>
                    <a:cxn ang="0">
                      <a:pos x="366" y="38"/>
                    </a:cxn>
                    <a:cxn ang="0">
                      <a:pos x="315" y="85"/>
                    </a:cxn>
                    <a:cxn ang="0">
                      <a:pos x="252" y="139"/>
                    </a:cxn>
                    <a:cxn ang="0">
                      <a:pos x="133" y="236"/>
                    </a:cxn>
                    <a:cxn ang="0">
                      <a:pos x="91" y="188"/>
                    </a:cxn>
                    <a:cxn ang="0">
                      <a:pos x="0" y="156"/>
                    </a:cxn>
                    <a:cxn ang="0">
                      <a:pos x="82" y="107"/>
                    </a:cxn>
                    <a:cxn ang="0">
                      <a:pos x="172" y="47"/>
                    </a:cxn>
                    <a:cxn ang="0">
                      <a:pos x="267" y="2"/>
                    </a:cxn>
                    <a:cxn ang="0">
                      <a:pos x="366" y="38"/>
                    </a:cxn>
                  </a:cxnLst>
                  <a:rect l="0" t="0" r="r" b="b"/>
                  <a:pathLst>
                    <a:path w="366" h="236">
                      <a:moveTo>
                        <a:pt x="366" y="38"/>
                      </a:moveTo>
                      <a:cubicBezTo>
                        <a:pt x="351" y="55"/>
                        <a:pt x="332" y="69"/>
                        <a:pt x="315" y="85"/>
                      </a:cubicBezTo>
                      <a:cubicBezTo>
                        <a:pt x="295" y="103"/>
                        <a:pt x="274" y="121"/>
                        <a:pt x="252" y="139"/>
                      </a:cubicBezTo>
                      <a:cubicBezTo>
                        <a:pt x="213" y="172"/>
                        <a:pt x="173" y="204"/>
                        <a:pt x="133" y="236"/>
                      </a:cubicBezTo>
                      <a:cubicBezTo>
                        <a:pt x="125" y="216"/>
                        <a:pt x="109" y="199"/>
                        <a:pt x="91" y="188"/>
                      </a:cubicBezTo>
                      <a:cubicBezTo>
                        <a:pt x="65" y="170"/>
                        <a:pt x="33" y="161"/>
                        <a:pt x="0" y="156"/>
                      </a:cubicBezTo>
                      <a:cubicBezTo>
                        <a:pt x="20" y="131"/>
                        <a:pt x="54" y="120"/>
                        <a:pt x="82" y="107"/>
                      </a:cubicBezTo>
                      <a:cubicBezTo>
                        <a:pt x="116" y="92"/>
                        <a:pt x="143" y="69"/>
                        <a:pt x="172" y="47"/>
                      </a:cubicBezTo>
                      <a:cubicBezTo>
                        <a:pt x="200" y="25"/>
                        <a:pt x="231" y="5"/>
                        <a:pt x="267" y="2"/>
                      </a:cubicBezTo>
                      <a:cubicBezTo>
                        <a:pt x="302" y="0"/>
                        <a:pt x="344" y="10"/>
                        <a:pt x="366" y="38"/>
                      </a:cubicBezTo>
                    </a:path>
                  </a:pathLst>
                </a:custGeom>
                <a:solidFill>
                  <a:srgbClr val="EFCB9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76" name="Freeform 8"/>
                <p:cNvSpPr>
                  <a:spLocks/>
                </p:cNvSpPr>
                <p:nvPr/>
              </p:nvSpPr>
              <p:spPr bwMode="auto">
                <a:xfrm>
                  <a:off x="1650206" y="2728913"/>
                  <a:ext cx="2157413" cy="850900"/>
                </a:xfrm>
                <a:custGeom>
                  <a:avLst/>
                  <a:gdLst/>
                  <a:ahLst/>
                  <a:cxnLst>
                    <a:cxn ang="0">
                      <a:pos x="1109" y="323"/>
                    </a:cxn>
                    <a:cxn ang="0">
                      <a:pos x="1105" y="322"/>
                    </a:cxn>
                    <a:cxn ang="0">
                      <a:pos x="1076" y="320"/>
                    </a:cxn>
                    <a:cxn ang="0">
                      <a:pos x="1052" y="319"/>
                    </a:cxn>
                    <a:cxn ang="0">
                      <a:pos x="1049" y="319"/>
                    </a:cxn>
                    <a:cxn ang="0">
                      <a:pos x="1010" y="319"/>
                    </a:cxn>
                    <a:cxn ang="0">
                      <a:pos x="996" y="320"/>
                    </a:cxn>
                    <a:cxn ang="0">
                      <a:pos x="961" y="323"/>
                    </a:cxn>
                    <a:cxn ang="0">
                      <a:pos x="808" y="371"/>
                    </a:cxn>
                    <a:cxn ang="0">
                      <a:pos x="801" y="358"/>
                    </a:cxn>
                    <a:cxn ang="0">
                      <a:pos x="971" y="307"/>
                    </a:cxn>
                    <a:cxn ang="0">
                      <a:pos x="1108" y="308"/>
                    </a:cxn>
                    <a:cxn ang="0">
                      <a:pos x="1110" y="308"/>
                    </a:cxn>
                    <a:cxn ang="0">
                      <a:pos x="1131" y="310"/>
                    </a:cxn>
                    <a:cxn ang="0">
                      <a:pos x="1264" y="328"/>
                    </a:cxn>
                    <a:cxn ang="0">
                      <a:pos x="1400" y="318"/>
                    </a:cxn>
                    <a:cxn ang="0">
                      <a:pos x="1473" y="247"/>
                    </a:cxn>
                    <a:cxn ang="0">
                      <a:pos x="1378" y="185"/>
                    </a:cxn>
                    <a:cxn ang="0">
                      <a:pos x="1223" y="172"/>
                    </a:cxn>
                    <a:cxn ang="0">
                      <a:pos x="1068" y="162"/>
                    </a:cxn>
                    <a:cxn ang="0">
                      <a:pos x="928" y="117"/>
                    </a:cxn>
                    <a:cxn ang="0">
                      <a:pos x="926" y="116"/>
                    </a:cxn>
                    <a:cxn ang="0">
                      <a:pos x="925" y="116"/>
                    </a:cxn>
                    <a:cxn ang="0">
                      <a:pos x="925" y="116"/>
                    </a:cxn>
                    <a:cxn ang="0">
                      <a:pos x="925" y="116"/>
                    </a:cxn>
                    <a:cxn ang="0">
                      <a:pos x="689" y="2"/>
                    </a:cxn>
                    <a:cxn ang="0">
                      <a:pos x="551" y="22"/>
                    </a:cxn>
                    <a:cxn ang="0">
                      <a:pos x="483" y="32"/>
                    </a:cxn>
                    <a:cxn ang="0">
                      <a:pos x="414" y="32"/>
                    </a:cxn>
                    <a:cxn ang="0">
                      <a:pos x="258" y="54"/>
                    </a:cxn>
                    <a:cxn ang="0">
                      <a:pos x="122" y="125"/>
                    </a:cxn>
                    <a:cxn ang="0">
                      <a:pos x="7" y="198"/>
                    </a:cxn>
                    <a:cxn ang="0">
                      <a:pos x="0" y="205"/>
                    </a:cxn>
                    <a:cxn ang="0">
                      <a:pos x="59" y="523"/>
                    </a:cxn>
                    <a:cxn ang="0">
                      <a:pos x="95" y="500"/>
                    </a:cxn>
                    <a:cxn ang="0">
                      <a:pos x="377" y="464"/>
                    </a:cxn>
                    <a:cxn ang="0">
                      <a:pos x="534" y="486"/>
                    </a:cxn>
                    <a:cxn ang="0">
                      <a:pos x="705" y="530"/>
                    </a:cxn>
                    <a:cxn ang="0">
                      <a:pos x="876" y="569"/>
                    </a:cxn>
                    <a:cxn ang="0">
                      <a:pos x="1047" y="571"/>
                    </a:cxn>
                    <a:cxn ang="0">
                      <a:pos x="1049" y="571"/>
                    </a:cxn>
                    <a:cxn ang="0">
                      <a:pos x="1189" y="453"/>
                    </a:cxn>
                    <a:cxn ang="0">
                      <a:pos x="1255" y="389"/>
                    </a:cxn>
                    <a:cxn ang="0">
                      <a:pos x="1311" y="345"/>
                    </a:cxn>
                    <a:cxn ang="0">
                      <a:pos x="1144" y="326"/>
                    </a:cxn>
                    <a:cxn ang="0">
                      <a:pos x="1109" y="323"/>
                    </a:cxn>
                  </a:cxnLst>
                  <a:rect l="0" t="0" r="r" b="b"/>
                  <a:pathLst>
                    <a:path w="1484" h="584">
                      <a:moveTo>
                        <a:pt x="1109" y="323"/>
                      </a:moveTo>
                      <a:cubicBezTo>
                        <a:pt x="1107" y="322"/>
                        <a:pt x="1105" y="322"/>
                        <a:pt x="1105" y="322"/>
                      </a:cubicBezTo>
                      <a:cubicBezTo>
                        <a:pt x="1095" y="321"/>
                        <a:pt x="1086" y="320"/>
                        <a:pt x="1076" y="320"/>
                      </a:cubicBezTo>
                      <a:cubicBezTo>
                        <a:pt x="1052" y="319"/>
                        <a:pt x="1052" y="319"/>
                        <a:pt x="1052" y="319"/>
                      </a:cubicBezTo>
                      <a:cubicBezTo>
                        <a:pt x="1052" y="318"/>
                        <a:pt x="1049" y="319"/>
                        <a:pt x="1049" y="319"/>
                      </a:cubicBezTo>
                      <a:cubicBezTo>
                        <a:pt x="1036" y="318"/>
                        <a:pt x="1023" y="318"/>
                        <a:pt x="1010" y="319"/>
                      </a:cubicBezTo>
                      <a:cubicBezTo>
                        <a:pt x="996" y="320"/>
                        <a:pt x="996" y="320"/>
                        <a:pt x="996" y="320"/>
                      </a:cubicBezTo>
                      <a:cubicBezTo>
                        <a:pt x="984" y="320"/>
                        <a:pt x="973" y="322"/>
                        <a:pt x="961" y="323"/>
                      </a:cubicBezTo>
                      <a:cubicBezTo>
                        <a:pt x="907" y="331"/>
                        <a:pt x="857" y="347"/>
                        <a:pt x="808" y="371"/>
                      </a:cubicBezTo>
                      <a:cubicBezTo>
                        <a:pt x="800" y="375"/>
                        <a:pt x="793" y="363"/>
                        <a:pt x="801" y="358"/>
                      </a:cubicBezTo>
                      <a:cubicBezTo>
                        <a:pt x="855" y="332"/>
                        <a:pt x="912" y="314"/>
                        <a:pt x="971" y="307"/>
                      </a:cubicBezTo>
                      <a:cubicBezTo>
                        <a:pt x="1017" y="302"/>
                        <a:pt x="1062" y="303"/>
                        <a:pt x="1108" y="308"/>
                      </a:cubicBezTo>
                      <a:cubicBezTo>
                        <a:pt x="1109" y="308"/>
                        <a:pt x="1110" y="308"/>
                        <a:pt x="1110" y="308"/>
                      </a:cubicBezTo>
                      <a:cubicBezTo>
                        <a:pt x="1117" y="309"/>
                        <a:pt x="1124" y="309"/>
                        <a:pt x="1131" y="310"/>
                      </a:cubicBezTo>
                      <a:cubicBezTo>
                        <a:pt x="1175" y="315"/>
                        <a:pt x="1219" y="324"/>
                        <a:pt x="1264" y="328"/>
                      </a:cubicBezTo>
                      <a:cubicBezTo>
                        <a:pt x="1309" y="332"/>
                        <a:pt x="1357" y="333"/>
                        <a:pt x="1400" y="318"/>
                      </a:cubicBezTo>
                      <a:cubicBezTo>
                        <a:pt x="1434" y="306"/>
                        <a:pt x="1484" y="290"/>
                        <a:pt x="1473" y="247"/>
                      </a:cubicBezTo>
                      <a:cubicBezTo>
                        <a:pt x="1462" y="205"/>
                        <a:pt x="1416" y="196"/>
                        <a:pt x="1378" y="185"/>
                      </a:cubicBezTo>
                      <a:cubicBezTo>
                        <a:pt x="1328" y="171"/>
                        <a:pt x="1275" y="170"/>
                        <a:pt x="1223" y="172"/>
                      </a:cubicBezTo>
                      <a:cubicBezTo>
                        <a:pt x="1172" y="173"/>
                        <a:pt x="1120" y="164"/>
                        <a:pt x="1068" y="162"/>
                      </a:cubicBezTo>
                      <a:cubicBezTo>
                        <a:pt x="1020" y="161"/>
                        <a:pt x="970" y="142"/>
                        <a:pt x="928" y="117"/>
                      </a:cubicBezTo>
                      <a:cubicBezTo>
                        <a:pt x="927" y="117"/>
                        <a:pt x="927" y="117"/>
                        <a:pt x="926" y="116"/>
                      </a:cubicBezTo>
                      <a:cubicBezTo>
                        <a:pt x="926" y="116"/>
                        <a:pt x="926" y="116"/>
                        <a:pt x="925" y="116"/>
                      </a:cubicBezTo>
                      <a:cubicBezTo>
                        <a:pt x="925" y="116"/>
                        <a:pt x="925" y="116"/>
                        <a:pt x="925" y="116"/>
                      </a:cubicBezTo>
                      <a:cubicBezTo>
                        <a:pt x="925" y="116"/>
                        <a:pt x="925" y="116"/>
                        <a:pt x="925" y="116"/>
                      </a:cubicBezTo>
                      <a:cubicBezTo>
                        <a:pt x="854" y="67"/>
                        <a:pt x="779" y="4"/>
                        <a:pt x="689" y="2"/>
                      </a:cubicBezTo>
                      <a:cubicBezTo>
                        <a:pt x="642" y="0"/>
                        <a:pt x="597" y="13"/>
                        <a:pt x="551" y="22"/>
                      </a:cubicBezTo>
                      <a:cubicBezTo>
                        <a:pt x="529" y="27"/>
                        <a:pt x="506" y="31"/>
                        <a:pt x="483" y="32"/>
                      </a:cubicBezTo>
                      <a:cubicBezTo>
                        <a:pt x="460" y="32"/>
                        <a:pt x="437" y="32"/>
                        <a:pt x="414" y="32"/>
                      </a:cubicBezTo>
                      <a:cubicBezTo>
                        <a:pt x="361" y="32"/>
                        <a:pt x="308" y="34"/>
                        <a:pt x="258" y="54"/>
                      </a:cubicBezTo>
                      <a:cubicBezTo>
                        <a:pt x="210" y="72"/>
                        <a:pt x="164" y="96"/>
                        <a:pt x="122" y="125"/>
                      </a:cubicBezTo>
                      <a:cubicBezTo>
                        <a:pt x="80" y="155"/>
                        <a:pt x="44" y="163"/>
                        <a:pt x="7" y="198"/>
                      </a:cubicBezTo>
                      <a:cubicBezTo>
                        <a:pt x="5" y="200"/>
                        <a:pt x="3" y="203"/>
                        <a:pt x="0" y="205"/>
                      </a:cubicBezTo>
                      <a:cubicBezTo>
                        <a:pt x="59" y="523"/>
                        <a:pt x="59" y="523"/>
                        <a:pt x="59" y="523"/>
                      </a:cubicBezTo>
                      <a:cubicBezTo>
                        <a:pt x="70" y="515"/>
                        <a:pt x="82" y="507"/>
                        <a:pt x="95" y="500"/>
                      </a:cubicBezTo>
                      <a:cubicBezTo>
                        <a:pt x="140" y="475"/>
                        <a:pt x="325" y="463"/>
                        <a:pt x="377" y="464"/>
                      </a:cubicBezTo>
                      <a:cubicBezTo>
                        <a:pt x="430" y="465"/>
                        <a:pt x="483" y="474"/>
                        <a:pt x="534" y="486"/>
                      </a:cubicBezTo>
                      <a:cubicBezTo>
                        <a:pt x="591" y="499"/>
                        <a:pt x="648" y="515"/>
                        <a:pt x="705" y="530"/>
                      </a:cubicBezTo>
                      <a:cubicBezTo>
                        <a:pt x="761" y="545"/>
                        <a:pt x="818" y="559"/>
                        <a:pt x="876" y="569"/>
                      </a:cubicBezTo>
                      <a:cubicBezTo>
                        <a:pt x="931" y="578"/>
                        <a:pt x="991" y="584"/>
                        <a:pt x="1047" y="571"/>
                      </a:cubicBezTo>
                      <a:cubicBezTo>
                        <a:pt x="1048" y="571"/>
                        <a:pt x="1048" y="571"/>
                        <a:pt x="1049" y="571"/>
                      </a:cubicBezTo>
                      <a:cubicBezTo>
                        <a:pt x="1101" y="539"/>
                        <a:pt x="1145" y="496"/>
                        <a:pt x="1189" y="453"/>
                      </a:cubicBezTo>
                      <a:cubicBezTo>
                        <a:pt x="1211" y="431"/>
                        <a:pt x="1232" y="409"/>
                        <a:pt x="1255" y="389"/>
                      </a:cubicBezTo>
                      <a:cubicBezTo>
                        <a:pt x="1273" y="374"/>
                        <a:pt x="1291" y="358"/>
                        <a:pt x="1311" y="345"/>
                      </a:cubicBezTo>
                      <a:cubicBezTo>
                        <a:pt x="1256" y="345"/>
                        <a:pt x="1200" y="334"/>
                        <a:pt x="1144" y="326"/>
                      </a:cubicBezTo>
                      <a:lnTo>
                        <a:pt x="1109" y="323"/>
                      </a:lnTo>
                      <a:close/>
                    </a:path>
                  </a:pathLst>
                </a:custGeom>
                <a:solidFill>
                  <a:srgbClr val="EFCB9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35"/>
              <p:cNvGrpSpPr/>
              <p:nvPr/>
            </p:nvGrpSpPr>
            <p:grpSpPr>
              <a:xfrm>
                <a:off x="389524" y="2962277"/>
                <a:ext cx="1553577" cy="592138"/>
                <a:chOff x="961023" y="1802457"/>
                <a:chExt cx="1553577" cy="592138"/>
              </a:xfrm>
            </p:grpSpPr>
            <p:sp>
              <p:nvSpPr>
                <p:cNvPr id="34" name="Freeform 5"/>
                <p:cNvSpPr>
                  <a:spLocks/>
                </p:cNvSpPr>
                <p:nvPr/>
              </p:nvSpPr>
              <p:spPr bwMode="auto">
                <a:xfrm>
                  <a:off x="961023" y="1802457"/>
                  <a:ext cx="1386888" cy="592138"/>
                </a:xfrm>
                <a:custGeom>
                  <a:avLst/>
                  <a:gdLst/>
                  <a:ahLst/>
                  <a:cxnLst>
                    <a:cxn ang="0">
                      <a:pos x="1181" y="347"/>
                    </a:cxn>
                    <a:cxn ang="0">
                      <a:pos x="1176" y="0"/>
                    </a:cxn>
                    <a:cxn ang="0">
                      <a:pos x="0" y="26"/>
                    </a:cxn>
                    <a:cxn ang="0">
                      <a:pos x="5" y="373"/>
                    </a:cxn>
                    <a:cxn ang="0">
                      <a:pos x="1181" y="347"/>
                    </a:cxn>
                  </a:cxnLst>
                  <a:rect l="0" t="0" r="r" b="b"/>
                  <a:pathLst>
                    <a:path w="1181" h="373">
                      <a:moveTo>
                        <a:pt x="1181" y="347"/>
                      </a:moveTo>
                      <a:lnTo>
                        <a:pt x="1176" y="0"/>
                      </a:lnTo>
                      <a:lnTo>
                        <a:pt x="0" y="26"/>
                      </a:lnTo>
                      <a:lnTo>
                        <a:pt x="5" y="373"/>
                      </a:lnTo>
                      <a:lnTo>
                        <a:pt x="1181" y="347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16"/>
                <p:cNvSpPr>
                  <a:spLocks/>
                </p:cNvSpPr>
                <p:nvPr/>
              </p:nvSpPr>
              <p:spPr bwMode="auto">
                <a:xfrm>
                  <a:off x="2349500" y="1826269"/>
                  <a:ext cx="165100" cy="504825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6" y="318"/>
                    </a:cxn>
                    <a:cxn ang="0">
                      <a:pos x="104" y="315"/>
                    </a:cxn>
                    <a:cxn ang="0">
                      <a:pos x="96" y="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104" h="318">
                      <a:moveTo>
                        <a:pt x="0" y="3"/>
                      </a:moveTo>
                      <a:lnTo>
                        <a:pt x="6" y="318"/>
                      </a:lnTo>
                      <a:lnTo>
                        <a:pt x="104" y="315"/>
                      </a:lnTo>
                      <a:lnTo>
                        <a:pt x="96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8" name="Text Placeholder 3"/>
          <p:cNvSpPr txBox="1">
            <a:spLocks/>
          </p:cNvSpPr>
          <p:nvPr/>
        </p:nvSpPr>
        <p:spPr>
          <a:xfrm>
            <a:off x="5727806" y="980728"/>
            <a:ext cx="389529" cy="923330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6000" dirty="0" smtClean="0">
                <a:solidFill>
                  <a:srgbClr val="575757"/>
                </a:solidFill>
              </a:rPr>
              <a:t>1</a:t>
            </a:r>
            <a:endParaRPr lang="en-US" sz="6000" dirty="0">
              <a:solidFill>
                <a:srgbClr val="575757"/>
              </a:solidFill>
            </a:endParaRPr>
          </a:p>
        </p:txBody>
      </p:sp>
      <p:sp>
        <p:nvSpPr>
          <p:cNvPr id="62" name="Text Placeholder 3"/>
          <p:cNvSpPr txBox="1">
            <a:spLocks/>
          </p:cNvSpPr>
          <p:nvPr/>
        </p:nvSpPr>
        <p:spPr>
          <a:xfrm>
            <a:off x="5727806" y="1556792"/>
            <a:ext cx="389529" cy="923330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6000" dirty="0" smtClean="0">
                <a:solidFill>
                  <a:srgbClr val="ED8B00"/>
                </a:solidFill>
              </a:rPr>
              <a:t>2</a:t>
            </a:r>
            <a:endParaRPr lang="en-US" sz="6000" dirty="0">
              <a:solidFill>
                <a:srgbClr val="ED8B00"/>
              </a:solidFill>
            </a:endParaRPr>
          </a:p>
        </p:txBody>
      </p:sp>
      <p:sp>
        <p:nvSpPr>
          <p:cNvPr id="65" name="Text Placeholder 3"/>
          <p:cNvSpPr txBox="1">
            <a:spLocks/>
          </p:cNvSpPr>
          <p:nvPr/>
        </p:nvSpPr>
        <p:spPr>
          <a:xfrm>
            <a:off x="6168008" y="1268760"/>
            <a:ext cx="4978209" cy="30777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ru-RU" sz="2000" dirty="0">
                <a:solidFill>
                  <a:srgbClr val="002060"/>
                </a:solidFill>
              </a:rPr>
              <a:t>Банк принимает решение о выдаче </a:t>
            </a:r>
            <a:r>
              <a:rPr lang="ru-RU" sz="2000" dirty="0" smtClean="0">
                <a:solidFill>
                  <a:srgbClr val="002060"/>
                </a:solidFill>
              </a:rPr>
              <a:t>кредита;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6" name="Text Placeholder 3"/>
          <p:cNvSpPr txBox="1">
            <a:spLocks/>
          </p:cNvSpPr>
          <p:nvPr/>
        </p:nvSpPr>
        <p:spPr>
          <a:xfrm>
            <a:off x="5727806" y="2145630"/>
            <a:ext cx="389529" cy="923330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6000" dirty="0" smtClean="0">
                <a:solidFill>
                  <a:srgbClr val="0086CD"/>
                </a:solidFill>
              </a:rPr>
              <a:t>3</a:t>
            </a:r>
            <a:endParaRPr lang="en-US" sz="6000" dirty="0">
              <a:solidFill>
                <a:srgbClr val="0086CD"/>
              </a:solidFill>
            </a:endParaRPr>
          </a:p>
        </p:txBody>
      </p:sp>
      <p:sp>
        <p:nvSpPr>
          <p:cNvPr id="70" name="Text Placeholder 3"/>
          <p:cNvSpPr txBox="1">
            <a:spLocks/>
          </p:cNvSpPr>
          <p:nvPr/>
        </p:nvSpPr>
        <p:spPr>
          <a:xfrm>
            <a:off x="5764853" y="2708920"/>
            <a:ext cx="389529" cy="923330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6000" dirty="0" smtClean="0">
                <a:solidFill>
                  <a:srgbClr val="ED8B00"/>
                </a:solidFill>
              </a:rPr>
              <a:t>4</a:t>
            </a:r>
            <a:endParaRPr lang="en-US" sz="6000" dirty="0">
              <a:solidFill>
                <a:srgbClr val="ED8B00"/>
              </a:solidFill>
            </a:endParaRPr>
          </a:p>
        </p:txBody>
      </p:sp>
      <p:grpSp>
        <p:nvGrpSpPr>
          <p:cNvPr id="52" name="Group 191"/>
          <p:cNvGrpSpPr/>
          <p:nvPr/>
        </p:nvGrpSpPr>
        <p:grpSpPr>
          <a:xfrm>
            <a:off x="3149600" y="1270725"/>
            <a:ext cx="1949157" cy="2966952"/>
            <a:chOff x="3752850" y="1544638"/>
            <a:chExt cx="1431926" cy="2179638"/>
          </a:xfrm>
        </p:grpSpPr>
        <p:sp>
          <p:nvSpPr>
            <p:cNvPr id="53" name="Freeform 100"/>
            <p:cNvSpPr>
              <a:spLocks/>
            </p:cNvSpPr>
            <p:nvPr/>
          </p:nvSpPr>
          <p:spPr bwMode="auto">
            <a:xfrm>
              <a:off x="4129088" y="2344738"/>
              <a:ext cx="533400" cy="1379538"/>
            </a:xfrm>
            <a:custGeom>
              <a:avLst/>
              <a:gdLst/>
              <a:ahLst/>
              <a:cxnLst>
                <a:cxn ang="0">
                  <a:pos x="105" y="333"/>
                </a:cxn>
                <a:cxn ang="0">
                  <a:pos x="85" y="333"/>
                </a:cxn>
                <a:cxn ang="0">
                  <a:pos x="0" y="0"/>
                </a:cxn>
                <a:cxn ang="0">
                  <a:pos x="105" y="333"/>
                </a:cxn>
              </a:cxnLst>
              <a:rect l="0" t="0" r="r" b="b"/>
              <a:pathLst>
                <a:path w="129" h="333">
                  <a:moveTo>
                    <a:pt x="105" y="333"/>
                  </a:moveTo>
                  <a:cubicBezTo>
                    <a:pt x="85" y="333"/>
                    <a:pt x="85" y="333"/>
                    <a:pt x="85" y="333"/>
                  </a:cubicBezTo>
                  <a:cubicBezTo>
                    <a:pt x="110" y="251"/>
                    <a:pt x="82" y="140"/>
                    <a:pt x="0" y="0"/>
                  </a:cubicBezTo>
                  <a:cubicBezTo>
                    <a:pt x="94" y="139"/>
                    <a:pt x="129" y="251"/>
                    <a:pt x="105" y="33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13"/>
            <p:cNvSpPr>
              <a:spLocks/>
            </p:cNvSpPr>
            <p:nvPr/>
          </p:nvSpPr>
          <p:spPr bwMode="auto">
            <a:xfrm>
              <a:off x="3752850" y="2925763"/>
              <a:ext cx="773113" cy="550863"/>
            </a:xfrm>
            <a:custGeom>
              <a:avLst/>
              <a:gdLst/>
              <a:ahLst/>
              <a:cxnLst>
                <a:cxn ang="0">
                  <a:pos x="187" y="115"/>
                </a:cxn>
                <a:cxn ang="0">
                  <a:pos x="33" y="27"/>
                </a:cxn>
                <a:cxn ang="0">
                  <a:pos x="140" y="112"/>
                </a:cxn>
                <a:cxn ang="0">
                  <a:pos x="0" y="11"/>
                </a:cxn>
                <a:cxn ang="0">
                  <a:pos x="164" y="76"/>
                </a:cxn>
                <a:cxn ang="0">
                  <a:pos x="187" y="115"/>
                </a:cxn>
              </a:cxnLst>
              <a:rect l="0" t="0" r="r" b="b"/>
              <a:pathLst>
                <a:path w="187" h="133">
                  <a:moveTo>
                    <a:pt x="187" y="115"/>
                  </a:moveTo>
                  <a:cubicBezTo>
                    <a:pt x="151" y="67"/>
                    <a:pt x="100" y="37"/>
                    <a:pt x="33" y="27"/>
                  </a:cubicBezTo>
                  <a:cubicBezTo>
                    <a:pt x="137" y="63"/>
                    <a:pt x="172" y="92"/>
                    <a:pt x="140" y="112"/>
                  </a:cubicBezTo>
                  <a:cubicBezTo>
                    <a:pt x="108" y="133"/>
                    <a:pt x="62" y="99"/>
                    <a:pt x="0" y="11"/>
                  </a:cubicBezTo>
                  <a:cubicBezTo>
                    <a:pt x="108" y="0"/>
                    <a:pt x="162" y="22"/>
                    <a:pt x="164" y="76"/>
                  </a:cubicBezTo>
                  <a:cubicBezTo>
                    <a:pt x="177" y="91"/>
                    <a:pt x="184" y="104"/>
                    <a:pt x="187" y="115"/>
                  </a:cubicBezTo>
                  <a:close/>
                </a:path>
              </a:pathLst>
            </a:custGeom>
            <a:solidFill>
              <a:srgbClr val="0086C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14"/>
            <p:cNvSpPr>
              <a:spLocks/>
            </p:cNvSpPr>
            <p:nvPr/>
          </p:nvSpPr>
          <p:spPr bwMode="auto">
            <a:xfrm>
              <a:off x="4551363" y="2833688"/>
              <a:ext cx="633413" cy="447675"/>
            </a:xfrm>
            <a:custGeom>
              <a:avLst/>
              <a:gdLst/>
              <a:ahLst/>
              <a:cxnLst>
                <a:cxn ang="0">
                  <a:pos x="153" y="10"/>
                </a:cxn>
                <a:cxn ang="0">
                  <a:pos x="39" y="92"/>
                </a:cxn>
                <a:cxn ang="0">
                  <a:pos x="126" y="22"/>
                </a:cxn>
                <a:cxn ang="0">
                  <a:pos x="0" y="94"/>
                </a:cxn>
                <a:cxn ang="0">
                  <a:pos x="19" y="62"/>
                </a:cxn>
                <a:cxn ang="0">
                  <a:pos x="153" y="10"/>
                </a:cxn>
              </a:cxnLst>
              <a:rect l="0" t="0" r="r" b="b"/>
              <a:pathLst>
                <a:path w="153" h="108">
                  <a:moveTo>
                    <a:pt x="153" y="10"/>
                  </a:moveTo>
                  <a:cubicBezTo>
                    <a:pt x="103" y="81"/>
                    <a:pt x="65" y="108"/>
                    <a:pt x="39" y="92"/>
                  </a:cubicBezTo>
                  <a:cubicBezTo>
                    <a:pt x="13" y="75"/>
                    <a:pt x="42" y="52"/>
                    <a:pt x="126" y="22"/>
                  </a:cubicBezTo>
                  <a:cubicBezTo>
                    <a:pt x="72" y="31"/>
                    <a:pt x="30" y="55"/>
                    <a:pt x="0" y="94"/>
                  </a:cubicBezTo>
                  <a:cubicBezTo>
                    <a:pt x="3" y="85"/>
                    <a:pt x="9" y="74"/>
                    <a:pt x="19" y="62"/>
                  </a:cubicBezTo>
                  <a:cubicBezTo>
                    <a:pt x="21" y="18"/>
                    <a:pt x="65" y="0"/>
                    <a:pt x="153" y="10"/>
                  </a:cubicBezTo>
                  <a:close/>
                </a:path>
              </a:pathLst>
            </a:custGeom>
            <a:solidFill>
              <a:srgbClr val="ED8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15"/>
            <p:cNvSpPr>
              <a:spLocks/>
            </p:cNvSpPr>
            <p:nvPr/>
          </p:nvSpPr>
          <p:spPr bwMode="auto">
            <a:xfrm>
              <a:off x="3976688" y="1914525"/>
              <a:ext cx="600075" cy="790575"/>
            </a:xfrm>
            <a:custGeom>
              <a:avLst/>
              <a:gdLst/>
              <a:ahLst/>
              <a:cxnLst>
                <a:cxn ang="0">
                  <a:pos x="131" y="191"/>
                </a:cxn>
                <a:cxn ang="0">
                  <a:pos x="145" y="160"/>
                </a:cxn>
                <a:cxn ang="0">
                  <a:pos x="0" y="0"/>
                </a:cxn>
                <a:cxn ang="0">
                  <a:pos x="131" y="191"/>
                </a:cxn>
              </a:cxnLst>
              <a:rect l="0" t="0" r="r" b="b"/>
              <a:pathLst>
                <a:path w="145" h="191">
                  <a:moveTo>
                    <a:pt x="131" y="191"/>
                  </a:moveTo>
                  <a:cubicBezTo>
                    <a:pt x="145" y="160"/>
                    <a:pt x="145" y="160"/>
                    <a:pt x="145" y="160"/>
                  </a:cubicBezTo>
                  <a:cubicBezTo>
                    <a:pt x="127" y="88"/>
                    <a:pt x="79" y="34"/>
                    <a:pt x="0" y="0"/>
                  </a:cubicBezTo>
                  <a:cubicBezTo>
                    <a:pt x="70" y="39"/>
                    <a:pt x="113" y="103"/>
                    <a:pt x="131" y="19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16"/>
            <p:cNvSpPr>
              <a:spLocks/>
            </p:cNvSpPr>
            <p:nvPr/>
          </p:nvSpPr>
          <p:spPr bwMode="auto">
            <a:xfrm>
              <a:off x="4430713" y="2208213"/>
              <a:ext cx="612775" cy="808038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" y="195"/>
                </a:cxn>
                <a:cxn ang="0">
                  <a:pos x="0" y="163"/>
                </a:cxn>
                <a:cxn ang="0">
                  <a:pos x="148" y="0"/>
                </a:cxn>
              </a:cxnLst>
              <a:rect l="0" t="0" r="r" b="b"/>
              <a:pathLst>
                <a:path w="148" h="195">
                  <a:moveTo>
                    <a:pt x="148" y="0"/>
                  </a:moveTo>
                  <a:cubicBezTo>
                    <a:pt x="77" y="40"/>
                    <a:pt x="32" y="105"/>
                    <a:pt x="14" y="195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18" y="89"/>
                    <a:pt x="68" y="35"/>
                    <a:pt x="148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17"/>
            <p:cNvSpPr>
              <a:spLocks/>
            </p:cNvSpPr>
            <p:nvPr/>
          </p:nvSpPr>
          <p:spPr bwMode="auto">
            <a:xfrm>
              <a:off x="3860800" y="2552700"/>
              <a:ext cx="492125" cy="301625"/>
            </a:xfrm>
            <a:custGeom>
              <a:avLst/>
              <a:gdLst/>
              <a:ahLst/>
              <a:cxnLst>
                <a:cxn ang="0">
                  <a:pos x="100" y="33"/>
                </a:cxn>
                <a:cxn ang="0">
                  <a:pos x="119" y="51"/>
                </a:cxn>
                <a:cxn ang="0">
                  <a:pos x="21" y="26"/>
                </a:cxn>
                <a:cxn ang="0">
                  <a:pos x="92" y="57"/>
                </a:cxn>
                <a:cxn ang="0">
                  <a:pos x="0" y="22"/>
                </a:cxn>
                <a:cxn ang="0">
                  <a:pos x="100" y="33"/>
                </a:cxn>
              </a:cxnLst>
              <a:rect l="0" t="0" r="r" b="b"/>
              <a:pathLst>
                <a:path w="119" h="73">
                  <a:moveTo>
                    <a:pt x="100" y="33"/>
                  </a:moveTo>
                  <a:cubicBezTo>
                    <a:pt x="109" y="40"/>
                    <a:pt x="115" y="46"/>
                    <a:pt x="119" y="51"/>
                  </a:cubicBezTo>
                  <a:cubicBezTo>
                    <a:pt x="92" y="30"/>
                    <a:pt x="59" y="22"/>
                    <a:pt x="21" y="26"/>
                  </a:cubicBezTo>
                  <a:cubicBezTo>
                    <a:pt x="83" y="31"/>
                    <a:pt x="107" y="41"/>
                    <a:pt x="92" y="57"/>
                  </a:cubicBezTo>
                  <a:cubicBezTo>
                    <a:pt x="78" y="73"/>
                    <a:pt x="47" y="61"/>
                    <a:pt x="0" y="22"/>
                  </a:cubicBezTo>
                  <a:cubicBezTo>
                    <a:pt x="58" y="0"/>
                    <a:pt x="91" y="4"/>
                    <a:pt x="100" y="33"/>
                  </a:cubicBezTo>
                  <a:close/>
                </a:path>
              </a:pathLst>
            </a:custGeom>
            <a:solidFill>
              <a:srgbClr val="ED8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18"/>
            <p:cNvSpPr>
              <a:spLocks/>
            </p:cNvSpPr>
            <p:nvPr/>
          </p:nvSpPr>
          <p:spPr bwMode="auto">
            <a:xfrm>
              <a:off x="3852863" y="2112963"/>
              <a:ext cx="504825" cy="290513"/>
            </a:xfrm>
            <a:custGeom>
              <a:avLst/>
              <a:gdLst/>
              <a:ahLst/>
              <a:cxnLst>
                <a:cxn ang="0">
                  <a:pos x="122" y="39"/>
                </a:cxn>
                <a:cxn ang="0">
                  <a:pos x="21" y="40"/>
                </a:cxn>
                <a:cxn ang="0">
                  <a:pos x="98" y="51"/>
                </a:cxn>
                <a:cxn ang="0">
                  <a:pos x="0" y="41"/>
                </a:cxn>
                <a:cxn ang="0">
                  <a:pos x="100" y="26"/>
                </a:cxn>
                <a:cxn ang="0">
                  <a:pos x="122" y="39"/>
                </a:cxn>
              </a:cxnLst>
              <a:rect l="0" t="0" r="r" b="b"/>
              <a:pathLst>
                <a:path w="122" h="70">
                  <a:moveTo>
                    <a:pt x="122" y="39"/>
                  </a:moveTo>
                  <a:cubicBezTo>
                    <a:pt x="91" y="26"/>
                    <a:pt x="57" y="26"/>
                    <a:pt x="21" y="40"/>
                  </a:cubicBezTo>
                  <a:cubicBezTo>
                    <a:pt x="83" y="28"/>
                    <a:pt x="108" y="32"/>
                    <a:pt x="98" y="51"/>
                  </a:cubicBezTo>
                  <a:cubicBezTo>
                    <a:pt x="89" y="70"/>
                    <a:pt x="56" y="67"/>
                    <a:pt x="0" y="41"/>
                  </a:cubicBezTo>
                  <a:cubicBezTo>
                    <a:pt x="50" y="5"/>
                    <a:pt x="83" y="0"/>
                    <a:pt x="100" y="26"/>
                  </a:cubicBezTo>
                  <a:cubicBezTo>
                    <a:pt x="110" y="30"/>
                    <a:pt x="117" y="34"/>
                    <a:pt x="122" y="39"/>
                  </a:cubicBezTo>
                  <a:close/>
                </a:path>
              </a:pathLst>
            </a:custGeom>
            <a:solidFill>
              <a:srgbClr val="0086C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19"/>
            <p:cNvSpPr>
              <a:spLocks/>
            </p:cNvSpPr>
            <p:nvPr/>
          </p:nvSpPr>
          <p:spPr bwMode="auto">
            <a:xfrm>
              <a:off x="4241800" y="1544638"/>
              <a:ext cx="446088" cy="614363"/>
            </a:xfrm>
            <a:custGeom>
              <a:avLst/>
              <a:gdLst/>
              <a:ahLst/>
              <a:cxnLst>
                <a:cxn ang="0">
                  <a:pos x="19" y="148"/>
                </a:cxn>
                <a:cxn ang="0">
                  <a:pos x="20" y="111"/>
                </a:cxn>
                <a:cxn ang="0">
                  <a:pos x="108" y="0"/>
                </a:cxn>
                <a:cxn ang="0">
                  <a:pos x="51" y="127"/>
                </a:cxn>
                <a:cxn ang="0">
                  <a:pos x="91" y="25"/>
                </a:cxn>
                <a:cxn ang="0">
                  <a:pos x="19" y="148"/>
                </a:cxn>
              </a:cxnLst>
              <a:rect l="0" t="0" r="r" b="b"/>
              <a:pathLst>
                <a:path w="108" h="148">
                  <a:moveTo>
                    <a:pt x="19" y="148"/>
                  </a:moveTo>
                  <a:cubicBezTo>
                    <a:pt x="17" y="139"/>
                    <a:pt x="17" y="127"/>
                    <a:pt x="20" y="111"/>
                  </a:cubicBezTo>
                  <a:cubicBezTo>
                    <a:pt x="0" y="73"/>
                    <a:pt x="29" y="35"/>
                    <a:pt x="108" y="0"/>
                  </a:cubicBezTo>
                  <a:cubicBezTo>
                    <a:pt x="100" y="86"/>
                    <a:pt x="81" y="128"/>
                    <a:pt x="51" y="127"/>
                  </a:cubicBezTo>
                  <a:cubicBezTo>
                    <a:pt x="21" y="125"/>
                    <a:pt x="34" y="91"/>
                    <a:pt x="91" y="25"/>
                  </a:cubicBezTo>
                  <a:cubicBezTo>
                    <a:pt x="49" y="59"/>
                    <a:pt x="25" y="100"/>
                    <a:pt x="19" y="148"/>
                  </a:cubicBezTo>
                  <a:close/>
                </a:path>
              </a:pathLst>
            </a:custGeom>
            <a:solidFill>
              <a:srgbClr val="ED8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20"/>
            <p:cNvSpPr>
              <a:spLocks/>
            </p:cNvSpPr>
            <p:nvPr/>
          </p:nvSpPr>
          <p:spPr bwMode="auto">
            <a:xfrm>
              <a:off x="4613275" y="2439988"/>
              <a:ext cx="492125" cy="303213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98" y="26"/>
                </a:cxn>
                <a:cxn ang="0">
                  <a:pos x="26" y="57"/>
                </a:cxn>
                <a:cxn ang="0">
                  <a:pos x="119" y="22"/>
                </a:cxn>
                <a:cxn ang="0">
                  <a:pos x="19" y="34"/>
                </a:cxn>
                <a:cxn ang="0">
                  <a:pos x="0" y="52"/>
                </a:cxn>
              </a:cxnLst>
              <a:rect l="0" t="0" r="r" b="b"/>
              <a:pathLst>
                <a:path w="119" h="73">
                  <a:moveTo>
                    <a:pt x="0" y="52"/>
                  </a:moveTo>
                  <a:cubicBezTo>
                    <a:pt x="27" y="31"/>
                    <a:pt x="60" y="22"/>
                    <a:pt x="98" y="26"/>
                  </a:cubicBezTo>
                  <a:cubicBezTo>
                    <a:pt x="36" y="31"/>
                    <a:pt x="12" y="41"/>
                    <a:pt x="26" y="57"/>
                  </a:cubicBezTo>
                  <a:cubicBezTo>
                    <a:pt x="41" y="73"/>
                    <a:pt x="72" y="61"/>
                    <a:pt x="119" y="22"/>
                  </a:cubicBezTo>
                  <a:cubicBezTo>
                    <a:pt x="61" y="0"/>
                    <a:pt x="28" y="4"/>
                    <a:pt x="19" y="34"/>
                  </a:cubicBezTo>
                  <a:cubicBezTo>
                    <a:pt x="10" y="40"/>
                    <a:pt x="4" y="46"/>
                    <a:pt x="0" y="52"/>
                  </a:cubicBezTo>
                  <a:close/>
                </a:path>
              </a:pathLst>
            </a:custGeom>
            <a:solidFill>
              <a:srgbClr val="0086C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21"/>
            <p:cNvSpPr>
              <a:spLocks/>
            </p:cNvSpPr>
            <p:nvPr/>
          </p:nvSpPr>
          <p:spPr bwMode="auto">
            <a:xfrm>
              <a:off x="4481513" y="2079625"/>
              <a:ext cx="293688" cy="285750"/>
            </a:xfrm>
            <a:custGeom>
              <a:avLst/>
              <a:gdLst/>
              <a:ahLst/>
              <a:cxnLst>
                <a:cxn ang="0">
                  <a:pos x="58" y="11"/>
                </a:cxn>
                <a:cxn ang="0">
                  <a:pos x="0" y="69"/>
                </a:cxn>
                <a:cxn ang="0">
                  <a:pos x="5" y="48"/>
                </a:cxn>
                <a:cxn ang="0">
                  <a:pos x="71" y="0"/>
                </a:cxn>
                <a:cxn ang="0">
                  <a:pos x="20" y="62"/>
                </a:cxn>
                <a:cxn ang="0">
                  <a:pos x="58" y="11"/>
                </a:cxn>
              </a:cxnLst>
              <a:rect l="0" t="0" r="r" b="b"/>
              <a:pathLst>
                <a:path w="71" h="69">
                  <a:moveTo>
                    <a:pt x="58" y="11"/>
                  </a:moveTo>
                  <a:cubicBezTo>
                    <a:pt x="30" y="24"/>
                    <a:pt x="10" y="43"/>
                    <a:pt x="0" y="69"/>
                  </a:cubicBezTo>
                  <a:cubicBezTo>
                    <a:pt x="0" y="63"/>
                    <a:pt x="2" y="56"/>
                    <a:pt x="5" y="48"/>
                  </a:cubicBezTo>
                  <a:cubicBezTo>
                    <a:pt x="0" y="24"/>
                    <a:pt x="22" y="8"/>
                    <a:pt x="71" y="0"/>
                  </a:cubicBezTo>
                  <a:cubicBezTo>
                    <a:pt x="54" y="47"/>
                    <a:pt x="37" y="67"/>
                    <a:pt x="20" y="62"/>
                  </a:cubicBezTo>
                  <a:cubicBezTo>
                    <a:pt x="4" y="57"/>
                    <a:pt x="16" y="40"/>
                    <a:pt x="58" y="11"/>
                  </a:cubicBezTo>
                  <a:close/>
                </a:path>
              </a:pathLst>
            </a:custGeom>
            <a:solidFill>
              <a:srgbClr val="57575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Text Placeholder 3"/>
          <p:cNvSpPr txBox="1">
            <a:spLocks/>
          </p:cNvSpPr>
          <p:nvPr/>
        </p:nvSpPr>
        <p:spPr>
          <a:xfrm>
            <a:off x="6230359" y="2977207"/>
            <a:ext cx="4978209" cy="30777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ru-RU" sz="2000" dirty="0">
                <a:solidFill>
                  <a:srgbClr val="002060"/>
                </a:solidFill>
              </a:rPr>
              <a:t>Банк выдает кредит по льготной </a:t>
            </a:r>
            <a:r>
              <a:rPr lang="ru-RU" sz="2000" dirty="0" smtClean="0">
                <a:solidFill>
                  <a:srgbClr val="002060"/>
                </a:solidFill>
              </a:rPr>
              <a:t>ставке.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7" name="Text Placeholder 3"/>
          <p:cNvSpPr txBox="1">
            <a:spLocks/>
          </p:cNvSpPr>
          <p:nvPr/>
        </p:nvSpPr>
        <p:spPr>
          <a:xfrm>
            <a:off x="6168008" y="1897087"/>
            <a:ext cx="4978209" cy="30777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ru-RU" sz="2000" dirty="0">
                <a:solidFill>
                  <a:srgbClr val="002060"/>
                </a:solidFill>
              </a:rPr>
              <a:t>Банк запрашивает </a:t>
            </a:r>
            <a:r>
              <a:rPr lang="ru-RU" sz="2000" dirty="0" smtClean="0">
                <a:solidFill>
                  <a:srgbClr val="002060"/>
                </a:solidFill>
              </a:rPr>
              <a:t>субсидию;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8" name="Text Placeholder 3"/>
          <p:cNvSpPr txBox="1">
            <a:spLocks/>
          </p:cNvSpPr>
          <p:nvPr/>
        </p:nvSpPr>
        <p:spPr>
          <a:xfrm>
            <a:off x="6158351" y="2420888"/>
            <a:ext cx="4978209" cy="30777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ru-RU" sz="2000" dirty="0">
                <a:solidFill>
                  <a:srgbClr val="002060"/>
                </a:solidFill>
              </a:rPr>
              <a:t>Минсельхоз одобряет </a:t>
            </a:r>
            <a:r>
              <a:rPr lang="ru-RU" sz="2000" dirty="0" smtClean="0">
                <a:solidFill>
                  <a:srgbClr val="002060"/>
                </a:solidFill>
              </a:rPr>
              <a:t>субсидирование;</a:t>
            </a:r>
            <a:endParaRPr lang="ru-RU" sz="2000" dirty="0">
              <a:solidFill>
                <a:srgbClr val="002060"/>
              </a:solidFill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22006" y="1395895"/>
            <a:ext cx="3481706" cy="2712005"/>
            <a:chOff x="386380" y="1395895"/>
            <a:chExt cx="3481706" cy="2712005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386380" y="1395895"/>
              <a:ext cx="1227431" cy="7378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dirty="0">
                <a:solidFill>
                  <a:srgbClr val="F2652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454493" y="2020388"/>
              <a:ext cx="905213" cy="3028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593379" y="1461958"/>
              <a:ext cx="1633867" cy="3028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cs typeface="Arial" panose="020B0604020202020204" pitchFamily="34" charset="0"/>
                </a:rPr>
                <a:t>Краткосрочный</a:t>
              </a:r>
              <a:endParaRPr lang="ru-RU" sz="1200" b="1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508921" y="1579097"/>
              <a:ext cx="1952100" cy="7378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rgbClr val="F265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</a:t>
              </a:r>
              <a:r>
                <a:rPr lang="ru-RU" sz="3200" dirty="0" smtClean="0">
                  <a:solidFill>
                    <a:srgbClr val="F265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 </a:t>
              </a:r>
              <a:r>
                <a:rPr lang="ru-RU" sz="2000" dirty="0" smtClean="0">
                  <a:solidFill>
                    <a:srgbClr val="F265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года</a:t>
              </a:r>
              <a:endParaRPr lang="ru-RU" sz="2000" dirty="0">
                <a:solidFill>
                  <a:srgbClr val="F2652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552463" y="2306404"/>
              <a:ext cx="1952100" cy="7378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rgbClr val="F265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</a:t>
              </a:r>
              <a:r>
                <a:rPr lang="ru-RU" sz="3200" dirty="0" smtClean="0">
                  <a:solidFill>
                    <a:srgbClr val="F265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 </a:t>
              </a:r>
              <a:r>
                <a:rPr lang="ru-RU" sz="2000" dirty="0" smtClean="0">
                  <a:solidFill>
                    <a:srgbClr val="F265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млрд</a:t>
              </a:r>
            </a:p>
            <a:p>
              <a:pPr algn="ctr"/>
              <a:r>
                <a:rPr lang="ru-RU" sz="2000" dirty="0" smtClean="0">
                  <a:solidFill>
                    <a:srgbClr val="F265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рублей</a:t>
              </a:r>
              <a:endParaRPr lang="ru-RU" sz="2000" dirty="0">
                <a:solidFill>
                  <a:srgbClr val="F2652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676743" y="3170151"/>
              <a:ext cx="1633867" cy="3028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Инвестиционный</a:t>
              </a:r>
              <a:endPara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1234380" y="3370022"/>
              <a:ext cx="2633706" cy="7378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rgbClr val="F265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r>
                <a:rPr lang="ru-RU" sz="3200" dirty="0" smtClean="0">
                  <a:solidFill>
                    <a:srgbClr val="F265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3200" dirty="0">
                  <a:solidFill>
                    <a:srgbClr val="F265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ru-RU" sz="3200" dirty="0" smtClean="0">
                  <a:solidFill>
                    <a:srgbClr val="F265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dirty="0" smtClean="0">
                  <a:solidFill>
                    <a:srgbClr val="F265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 </a:t>
              </a:r>
              <a:r>
                <a:rPr lang="ru-RU" sz="3200" dirty="0" smtClean="0">
                  <a:solidFill>
                    <a:srgbClr val="F265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r>
                <a:rPr lang="ru-RU" sz="2000" dirty="0">
                  <a:solidFill>
                    <a:srgbClr val="F265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dirty="0" smtClean="0">
                  <a:solidFill>
                    <a:srgbClr val="F265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лет</a:t>
              </a:r>
            </a:p>
            <a:p>
              <a:pPr algn="ctr"/>
              <a:r>
                <a:rPr lang="ru-RU" sz="1100" dirty="0">
                  <a:solidFill>
                    <a:srgbClr val="F265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</a:t>
              </a:r>
              <a:r>
                <a:rPr lang="ru-RU" sz="1100" dirty="0" smtClean="0">
                  <a:solidFill>
                    <a:srgbClr val="F265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ез ограничения по сумме</a:t>
              </a:r>
              <a:endParaRPr lang="ru-RU" sz="1100" dirty="0">
                <a:solidFill>
                  <a:srgbClr val="F2652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5749392" y="3739315"/>
            <a:ext cx="6054068" cy="1333401"/>
            <a:chOff x="200212" y="5035331"/>
            <a:chExt cx="6054068" cy="1333401"/>
          </a:xfrm>
        </p:grpSpPr>
        <p:pic>
          <p:nvPicPr>
            <p:cNvPr id="49" name="Рисунок 4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0212" y="5035331"/>
              <a:ext cx="6054068" cy="1333401"/>
            </a:xfrm>
            <a:prstGeom prst="rect">
              <a:avLst/>
            </a:prstGeom>
          </p:spPr>
        </p:pic>
        <p:sp>
          <p:nvSpPr>
            <p:cNvPr id="50" name="Прямоугольник 49"/>
            <p:cNvSpPr/>
            <p:nvPr/>
          </p:nvSpPr>
          <p:spPr>
            <a:xfrm>
              <a:off x="1918454" y="5320250"/>
              <a:ext cx="191589" cy="3135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4335090" y="5324600"/>
              <a:ext cx="191589" cy="3135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1935872" y="5813545"/>
              <a:ext cx="191589" cy="3135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ru-R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4342019" y="5809670"/>
              <a:ext cx="191589" cy="3135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61" name="Рисунок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426" y="6335637"/>
            <a:ext cx="1319450" cy="40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246869"/>
      </p:ext>
    </p:extLst>
  </p:cSld>
  <p:clrMapOvr>
    <a:masterClrMapping/>
  </p:clrMapOvr>
  <p:transition advTm="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2" grpId="0"/>
      <p:bldP spid="65" grpId="0"/>
      <p:bldP spid="66" grpId="0"/>
      <p:bldP spid="70" grpId="0"/>
      <p:bldP spid="36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uznetsovako\Desktop\фон для презы\Обложка_оранж_07.08.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3" y="198866"/>
            <a:ext cx="9248775" cy="643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000" y="2758205"/>
            <a:ext cx="10515600" cy="660111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+mn-lt"/>
                <a:ea typeface="Arial" charset="0"/>
                <a:cs typeface="Arial" charset="0"/>
              </a:rPr>
              <a:t>Спасибо за внимание!</a:t>
            </a:r>
            <a:endParaRPr lang="ru-RU" sz="3600" dirty="0">
              <a:solidFill>
                <a:srgbClr val="002060"/>
              </a:solidFill>
              <a:latin typeface="+mn-lt"/>
              <a:ea typeface="Arial" charset="0"/>
              <a:cs typeface="Arial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426" y="6335637"/>
            <a:ext cx="1319450" cy="40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8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575</Words>
  <Application>Microsoft Office PowerPoint</Application>
  <PresentationFormat>Широкоэкранный</PresentationFormat>
  <Paragraphs>107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DengXian</vt:lpstr>
      <vt:lpstr>Oswald Regular</vt:lpstr>
      <vt:lpstr>Roboto Light</vt:lpstr>
      <vt:lpstr>Times New Roman</vt:lpstr>
      <vt:lpstr>Wingdings</vt:lpstr>
      <vt:lpstr>Тема Office</vt:lpstr>
      <vt:lpstr>Новые возможности поддержки бизнеса</vt:lpstr>
      <vt:lpstr>Презентация PowerPoint</vt:lpstr>
      <vt:lpstr>Национальная гарантийная система</vt:lpstr>
      <vt:lpstr>Программа субсидирования льготной процентной ставки по кредитам,  выдаваемым субъектам МСП (1764)</vt:lpstr>
      <vt:lpstr> </vt:lpstr>
      <vt:lpstr>Сотрудничество с Фондом Развития Промышленности (ФРП)</vt:lpstr>
      <vt:lpstr>Презентация PowerPoint</vt:lpstr>
      <vt:lpstr>Льготные кредиты по программе Минсельхоза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Индекс RSBI Ростовская область. 4 кв. 2018 г.</dc:title>
  <dc:creator>пользователь Microsoft Office</dc:creator>
  <cp:lastModifiedBy>Zubareva Olesya Sergeevna</cp:lastModifiedBy>
  <cp:revision>25</cp:revision>
  <dcterms:created xsi:type="dcterms:W3CDTF">2019-02-17T09:38:32Z</dcterms:created>
  <dcterms:modified xsi:type="dcterms:W3CDTF">2020-09-09T07:38:31Z</dcterms:modified>
</cp:coreProperties>
</file>